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CCF577-470E-43E8-BF1B-9EB0D70344A1}" v="8" dt="2026-05-19T00:28:04.78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68" y="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nnon Watene" userId="635e4f39-6072-4e9d-bb7d-e8d175d6adfc" providerId="ADAL" clId="{4D3D60BC-B50C-4626-9FEC-C2A43C82AD25}"/>
    <pc:docChg chg="modSld">
      <pc:chgData name="Shannon Watene" userId="635e4f39-6072-4e9d-bb7d-e8d175d6adfc" providerId="ADAL" clId="{4D3D60BC-B50C-4626-9FEC-C2A43C82AD25}" dt="2026-05-19T00:28:04.786" v="7"/>
      <pc:docMkLst>
        <pc:docMk/>
      </pc:docMkLst>
      <pc:sldChg chg="modTransition">
        <pc:chgData name="Shannon Watene" userId="635e4f39-6072-4e9d-bb7d-e8d175d6adfc" providerId="ADAL" clId="{4D3D60BC-B50C-4626-9FEC-C2A43C82AD25}" dt="2026-05-19T00:28:04.786" v="7"/>
        <pc:sldMkLst>
          <pc:docMk/>
          <pc:sldMk cId="0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950A5-29DD-4BFF-850B-1FEBE57C6FF8}" type="datetimeFigureOut">
              <a:rPr lang="en-AU" smtClean="0"/>
              <a:t>19/05/2026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A93E3-FF6D-4842-8389-0AE00C1D332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6954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A93E3-FF6D-4842-8389-0AE00C1D332B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8674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rgbClr val="491C1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491C1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93746" y="939891"/>
            <a:ext cx="14700506" cy="6765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20359" y="1736756"/>
            <a:ext cx="10620375" cy="5371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rgbClr val="491C1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www.nyunngaku.com.a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yunngaku.com.au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yunngaku.com.au/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897026" y="1074592"/>
              <a:ext cx="1355090" cy="269875"/>
            </a:xfrm>
            <a:custGeom>
              <a:avLst/>
              <a:gdLst/>
              <a:ahLst/>
              <a:cxnLst/>
              <a:rect l="l" t="t" r="r" b="b"/>
              <a:pathLst>
                <a:path w="1355090" h="269875">
                  <a:moveTo>
                    <a:pt x="1152856" y="269270"/>
                  </a:moveTo>
                  <a:lnTo>
                    <a:pt x="1143391" y="267377"/>
                  </a:lnTo>
                  <a:lnTo>
                    <a:pt x="1134070" y="253390"/>
                  </a:lnTo>
                  <a:lnTo>
                    <a:pt x="1135966" y="243928"/>
                  </a:lnTo>
                  <a:lnTo>
                    <a:pt x="1277059" y="149863"/>
                  </a:lnTo>
                  <a:lnTo>
                    <a:pt x="6823" y="149866"/>
                  </a:lnTo>
                  <a:lnTo>
                    <a:pt x="0" y="143042"/>
                  </a:lnTo>
                  <a:lnTo>
                    <a:pt x="0" y="126232"/>
                  </a:lnTo>
                  <a:lnTo>
                    <a:pt x="6823" y="119408"/>
                  </a:lnTo>
                  <a:lnTo>
                    <a:pt x="1277061" y="119406"/>
                  </a:lnTo>
                  <a:lnTo>
                    <a:pt x="1135965" y="25342"/>
                  </a:lnTo>
                  <a:lnTo>
                    <a:pt x="1134073" y="15879"/>
                  </a:lnTo>
                  <a:lnTo>
                    <a:pt x="1143399" y="1892"/>
                  </a:lnTo>
                  <a:lnTo>
                    <a:pt x="1152859" y="0"/>
                  </a:lnTo>
                  <a:lnTo>
                    <a:pt x="1354810" y="134634"/>
                  </a:lnTo>
                  <a:lnTo>
                    <a:pt x="1152856" y="269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60C0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22744" y="0"/>
            <a:ext cx="16335375" cy="10287000"/>
            <a:chOff x="922744" y="0"/>
            <a:chExt cx="16335375" cy="10287000"/>
          </a:xfrm>
        </p:grpSpPr>
        <p:sp>
          <p:nvSpPr>
            <p:cNvPr id="4" name="object 4"/>
            <p:cNvSpPr/>
            <p:nvPr/>
          </p:nvSpPr>
          <p:spPr>
            <a:xfrm>
              <a:off x="15897027" y="1074592"/>
              <a:ext cx="1355090" cy="269875"/>
            </a:xfrm>
            <a:custGeom>
              <a:avLst/>
              <a:gdLst/>
              <a:ahLst/>
              <a:cxnLst/>
              <a:rect l="l" t="t" r="r" b="b"/>
              <a:pathLst>
                <a:path w="1355090" h="269875">
                  <a:moveTo>
                    <a:pt x="1152856" y="269270"/>
                  </a:moveTo>
                  <a:lnTo>
                    <a:pt x="1143391" y="267377"/>
                  </a:lnTo>
                  <a:lnTo>
                    <a:pt x="1134070" y="253390"/>
                  </a:lnTo>
                  <a:lnTo>
                    <a:pt x="1135966" y="243928"/>
                  </a:lnTo>
                  <a:lnTo>
                    <a:pt x="1277059" y="149863"/>
                  </a:lnTo>
                  <a:lnTo>
                    <a:pt x="6823" y="149866"/>
                  </a:lnTo>
                  <a:lnTo>
                    <a:pt x="0" y="143042"/>
                  </a:lnTo>
                  <a:lnTo>
                    <a:pt x="0" y="126232"/>
                  </a:lnTo>
                  <a:lnTo>
                    <a:pt x="6823" y="119408"/>
                  </a:lnTo>
                  <a:lnTo>
                    <a:pt x="1277061" y="119406"/>
                  </a:lnTo>
                  <a:lnTo>
                    <a:pt x="1135965" y="25342"/>
                  </a:lnTo>
                  <a:lnTo>
                    <a:pt x="1134073" y="15879"/>
                  </a:lnTo>
                  <a:lnTo>
                    <a:pt x="1143399" y="1892"/>
                  </a:lnTo>
                  <a:lnTo>
                    <a:pt x="1152859" y="0"/>
                  </a:lnTo>
                  <a:lnTo>
                    <a:pt x="1354810" y="134634"/>
                  </a:lnTo>
                  <a:lnTo>
                    <a:pt x="1152856" y="269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2744" y="0"/>
              <a:ext cx="16335374" cy="10286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93080" cy="10259695"/>
            <a:chOff x="0" y="0"/>
            <a:chExt cx="18293080" cy="102596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5951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283406" y="5340463"/>
              <a:ext cx="0" cy="504190"/>
            </a:xfrm>
            <a:custGeom>
              <a:avLst/>
              <a:gdLst/>
              <a:ahLst/>
              <a:cxnLst/>
              <a:rect l="l" t="t" r="r" b="b"/>
              <a:pathLst>
                <a:path h="504189">
                  <a:moveTo>
                    <a:pt x="0" y="503814"/>
                  </a:moveTo>
                  <a:lnTo>
                    <a:pt x="0" y="0"/>
                  </a:lnTo>
                </a:path>
              </a:pathLst>
            </a:custGeom>
            <a:ln w="183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07061" y="3916043"/>
              <a:ext cx="6476365" cy="0"/>
            </a:xfrm>
            <a:custGeom>
              <a:avLst/>
              <a:gdLst/>
              <a:ahLst/>
              <a:cxnLst/>
              <a:rect l="l" t="t" r="r" b="b"/>
              <a:pathLst>
                <a:path w="6476365">
                  <a:moveTo>
                    <a:pt x="0" y="0"/>
                  </a:moveTo>
                  <a:lnTo>
                    <a:pt x="6475849" y="0"/>
                  </a:lnTo>
                </a:path>
              </a:pathLst>
            </a:custGeom>
            <a:ln w="137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601610" y="10250361"/>
              <a:ext cx="3542665" cy="0"/>
            </a:xfrm>
            <a:custGeom>
              <a:avLst/>
              <a:gdLst/>
              <a:ahLst/>
              <a:cxnLst/>
              <a:rect l="l" t="t" r="r" b="b"/>
              <a:pathLst>
                <a:path w="3542665">
                  <a:moveTo>
                    <a:pt x="0" y="0"/>
                  </a:moveTo>
                  <a:lnTo>
                    <a:pt x="1043458" y="0"/>
                  </a:lnTo>
                </a:path>
                <a:path w="3542665">
                  <a:moveTo>
                    <a:pt x="2700177" y="0"/>
                  </a:moveTo>
                  <a:lnTo>
                    <a:pt x="3542266" y="0"/>
                  </a:lnTo>
                </a:path>
              </a:pathLst>
            </a:custGeom>
            <a:ln w="183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41290" y="10250361"/>
              <a:ext cx="1048385" cy="0"/>
            </a:xfrm>
            <a:custGeom>
              <a:avLst/>
              <a:gdLst/>
              <a:ahLst/>
              <a:cxnLst/>
              <a:rect l="l" t="t" r="r" b="b"/>
              <a:pathLst>
                <a:path w="1048384">
                  <a:moveTo>
                    <a:pt x="521729" y="0"/>
                  </a:moveTo>
                  <a:lnTo>
                    <a:pt x="1048035" y="0"/>
                  </a:lnTo>
                </a:path>
                <a:path w="1048384">
                  <a:moveTo>
                    <a:pt x="0" y="0"/>
                  </a:moveTo>
                  <a:lnTo>
                    <a:pt x="402738" y="0"/>
                  </a:lnTo>
                </a:path>
              </a:pathLst>
            </a:custGeom>
            <a:ln w="137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1619902" y="1991138"/>
            <a:ext cx="6016625" cy="168402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514984" marR="5080" indent="-502920">
              <a:lnSpc>
                <a:spcPts val="6020"/>
              </a:lnSpc>
              <a:spcBef>
                <a:spcPts val="1145"/>
              </a:spcBef>
              <a:tabLst>
                <a:tab pos="3794760" algn="l"/>
              </a:tabLst>
            </a:pPr>
            <a:r>
              <a:rPr sz="5850" b="1" spc="-10" dirty="0">
                <a:solidFill>
                  <a:srgbClr val="592316"/>
                </a:solidFill>
                <a:latin typeface="Times New Roman"/>
                <a:cs typeface="Times New Roman"/>
              </a:rPr>
              <a:t>Aboriginal</a:t>
            </a:r>
            <a:r>
              <a:rPr sz="5850" b="1" dirty="0">
                <a:solidFill>
                  <a:srgbClr val="592316"/>
                </a:solidFill>
                <a:latin typeface="Times New Roman"/>
                <a:cs typeface="Times New Roman"/>
              </a:rPr>
              <a:t>	</a:t>
            </a:r>
            <a:r>
              <a:rPr sz="5850" b="1" spc="-40" dirty="0">
                <a:solidFill>
                  <a:srgbClr val="592316"/>
                </a:solidFill>
                <a:latin typeface="Times New Roman"/>
                <a:cs typeface="Times New Roman"/>
              </a:rPr>
              <a:t>Family </a:t>
            </a:r>
            <a:r>
              <a:rPr sz="5850" b="1" spc="100" dirty="0">
                <a:solidFill>
                  <a:srgbClr val="3B2116"/>
                </a:solidFill>
                <a:latin typeface="Times New Roman"/>
                <a:cs typeface="Times New Roman"/>
              </a:rPr>
              <a:t>Safety</a:t>
            </a:r>
            <a:r>
              <a:rPr sz="5850" b="1" spc="-25" dirty="0">
                <a:solidFill>
                  <a:srgbClr val="3B2116"/>
                </a:solidFill>
                <a:latin typeface="Times New Roman"/>
                <a:cs typeface="Times New Roman"/>
              </a:rPr>
              <a:t> </a:t>
            </a:r>
            <a:r>
              <a:rPr sz="5850" b="1" spc="40" dirty="0">
                <a:solidFill>
                  <a:srgbClr val="3B2116"/>
                </a:solidFill>
                <a:latin typeface="Times New Roman"/>
                <a:cs typeface="Times New Roman"/>
              </a:rPr>
              <a:t>Strategy</a:t>
            </a:r>
            <a:endParaRPr sz="58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8210" y="3925734"/>
            <a:ext cx="7354570" cy="3136900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341630" indent="-328930">
              <a:lnSpc>
                <a:spcPct val="100000"/>
              </a:lnSpc>
              <a:spcBef>
                <a:spcPts val="994"/>
              </a:spcBef>
              <a:buClr>
                <a:srgbClr val="592316"/>
              </a:buClr>
              <a:buChar char="•"/>
              <a:tabLst>
                <a:tab pos="341630" algn="l"/>
              </a:tabLst>
            </a:pPr>
            <a:r>
              <a:rPr sz="3400" spc="225" dirty="0">
                <a:solidFill>
                  <a:srgbClr val="3B2116"/>
                </a:solidFill>
                <a:latin typeface="Arial"/>
                <a:cs typeface="Arial"/>
              </a:rPr>
              <a:t>Dept</a:t>
            </a:r>
            <a:r>
              <a:rPr sz="3400" spc="180" dirty="0">
                <a:solidFill>
                  <a:srgbClr val="3B2116"/>
                </a:solidFill>
                <a:latin typeface="Arial"/>
                <a:cs typeface="Arial"/>
              </a:rPr>
              <a:t> </a:t>
            </a:r>
            <a:r>
              <a:rPr sz="3400" spc="180" dirty="0">
                <a:solidFill>
                  <a:srgbClr val="592316"/>
                </a:solidFill>
                <a:latin typeface="Arial"/>
                <a:cs typeface="Arial"/>
              </a:rPr>
              <a:t>of</a:t>
            </a:r>
            <a:r>
              <a:rPr sz="3400" spc="350" dirty="0">
                <a:solidFill>
                  <a:srgbClr val="592316"/>
                </a:solidFill>
                <a:latin typeface="Arial"/>
                <a:cs typeface="Arial"/>
              </a:rPr>
              <a:t> </a:t>
            </a:r>
            <a:r>
              <a:rPr sz="3400" spc="160" dirty="0">
                <a:solidFill>
                  <a:srgbClr val="3B2116"/>
                </a:solidFill>
                <a:latin typeface="Arial"/>
                <a:cs typeface="Arial"/>
              </a:rPr>
              <a:t>Communities</a:t>
            </a:r>
            <a:r>
              <a:rPr sz="3400" spc="270" dirty="0">
                <a:solidFill>
                  <a:srgbClr val="3B2116"/>
                </a:solidFill>
                <a:latin typeface="Arial"/>
                <a:cs typeface="Arial"/>
              </a:rPr>
              <a:t> </a:t>
            </a:r>
            <a:r>
              <a:rPr sz="3400" spc="85" dirty="0">
                <a:solidFill>
                  <a:srgbClr val="3B2116"/>
                </a:solidFill>
                <a:latin typeface="Arial"/>
                <a:cs typeface="Arial"/>
              </a:rPr>
              <a:t>2026</a:t>
            </a:r>
            <a:endParaRPr sz="3400">
              <a:latin typeface="Arial"/>
              <a:cs typeface="Arial"/>
            </a:endParaRPr>
          </a:p>
          <a:p>
            <a:pPr marL="340995" indent="-323850">
              <a:lnSpc>
                <a:spcPts val="3865"/>
              </a:lnSpc>
              <a:spcBef>
                <a:spcPts val="894"/>
              </a:spcBef>
              <a:buClr>
                <a:srgbClr val="592316"/>
              </a:buClr>
              <a:buChar char="•"/>
              <a:tabLst>
                <a:tab pos="340995" algn="l"/>
              </a:tabLst>
            </a:pPr>
            <a:r>
              <a:rPr sz="3400" spc="50" dirty="0">
                <a:solidFill>
                  <a:srgbClr val="3B2116"/>
                </a:solidFill>
                <a:latin typeface="Arial"/>
                <a:cs typeface="Arial"/>
              </a:rPr>
              <a:t>Nyunnga</a:t>
            </a:r>
            <a:r>
              <a:rPr sz="3400" spc="120" dirty="0">
                <a:solidFill>
                  <a:srgbClr val="3B2116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3B2116"/>
                </a:solidFill>
                <a:latin typeface="Arial"/>
                <a:cs typeface="Arial"/>
              </a:rPr>
              <a:t>Ku</a:t>
            </a:r>
            <a:r>
              <a:rPr sz="3400" spc="-120" dirty="0">
                <a:solidFill>
                  <a:srgbClr val="3B2116"/>
                </a:solidFill>
                <a:latin typeface="Arial"/>
                <a:cs typeface="Arial"/>
              </a:rPr>
              <a:t> </a:t>
            </a:r>
            <a:r>
              <a:rPr sz="3400" spc="55" dirty="0">
                <a:solidFill>
                  <a:srgbClr val="3B2116"/>
                </a:solidFill>
                <a:latin typeface="Arial"/>
                <a:cs typeface="Arial"/>
              </a:rPr>
              <a:t>Aboriginal</a:t>
            </a:r>
            <a:r>
              <a:rPr sz="3400" spc="70" dirty="0">
                <a:solidFill>
                  <a:srgbClr val="3B2116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3B2116"/>
                </a:solidFill>
                <a:latin typeface="Arial"/>
                <a:cs typeface="Arial"/>
              </a:rPr>
              <a:t>Corporation</a:t>
            </a:r>
            <a:endParaRPr sz="3400">
              <a:latin typeface="Arial"/>
              <a:cs typeface="Arial"/>
            </a:endParaRPr>
          </a:p>
          <a:p>
            <a:pPr marL="351790">
              <a:lnSpc>
                <a:spcPts val="3685"/>
              </a:lnSpc>
            </a:pPr>
            <a:r>
              <a:rPr sz="3250" spc="10" dirty="0">
                <a:solidFill>
                  <a:srgbClr val="3B2116"/>
                </a:solidFill>
                <a:latin typeface="Arial"/>
                <a:cs typeface="Arial"/>
              </a:rPr>
              <a:t>&amp;</a:t>
            </a:r>
            <a:endParaRPr sz="3250">
              <a:latin typeface="Arial"/>
              <a:cs typeface="Arial"/>
            </a:endParaRPr>
          </a:p>
          <a:p>
            <a:pPr marL="334645" marR="1594485" indent="-316230">
              <a:lnSpc>
                <a:spcPct val="94500"/>
              </a:lnSpc>
              <a:spcBef>
                <a:spcPts val="530"/>
              </a:spcBef>
              <a:buChar char="•"/>
              <a:tabLst>
                <a:tab pos="334645" algn="l"/>
                <a:tab pos="337820" algn="l"/>
              </a:tabLst>
            </a:pPr>
            <a:r>
              <a:rPr sz="3100" dirty="0">
                <a:solidFill>
                  <a:srgbClr val="592316"/>
                </a:solidFill>
                <a:latin typeface="Arial"/>
                <a:cs typeface="Arial"/>
              </a:rPr>
              <a:t>	</a:t>
            </a:r>
            <a:r>
              <a:rPr sz="3100" spc="145" dirty="0">
                <a:solidFill>
                  <a:srgbClr val="3B2116"/>
                </a:solidFill>
                <a:latin typeface="Arial"/>
                <a:cs typeface="Arial"/>
              </a:rPr>
              <a:t>Aboriginal</a:t>
            </a:r>
            <a:r>
              <a:rPr sz="3100" spc="90" dirty="0">
                <a:solidFill>
                  <a:srgbClr val="3B2116"/>
                </a:solidFill>
                <a:latin typeface="Arial"/>
                <a:cs typeface="Arial"/>
              </a:rPr>
              <a:t> </a:t>
            </a:r>
            <a:r>
              <a:rPr sz="3100" spc="85" dirty="0">
                <a:solidFill>
                  <a:srgbClr val="3B2116"/>
                </a:solidFill>
                <a:latin typeface="Arial"/>
                <a:cs typeface="Arial"/>
              </a:rPr>
              <a:t>Economic</a:t>
            </a:r>
            <a:r>
              <a:rPr sz="3100" spc="229" dirty="0">
                <a:solidFill>
                  <a:srgbClr val="3B2116"/>
                </a:solidFill>
                <a:latin typeface="Arial"/>
                <a:cs typeface="Arial"/>
              </a:rPr>
              <a:t> </a:t>
            </a:r>
            <a:r>
              <a:rPr sz="3100" spc="105" dirty="0">
                <a:solidFill>
                  <a:srgbClr val="3B2116"/>
                </a:solidFill>
                <a:latin typeface="Arial"/>
                <a:cs typeface="Arial"/>
              </a:rPr>
              <a:t>Reform </a:t>
            </a:r>
            <a:r>
              <a:rPr sz="3100" spc="80" dirty="0">
                <a:solidFill>
                  <a:srgbClr val="3B2116"/>
                </a:solidFill>
                <a:latin typeface="Arial"/>
                <a:cs typeface="Arial"/>
              </a:rPr>
              <a:t>Collated</a:t>
            </a:r>
            <a:r>
              <a:rPr sz="3100" spc="160" dirty="0">
                <a:solidFill>
                  <a:srgbClr val="3B2116"/>
                </a:solidFill>
                <a:latin typeface="Arial"/>
                <a:cs typeface="Arial"/>
              </a:rPr>
              <a:t> </a:t>
            </a:r>
            <a:r>
              <a:rPr sz="3100" spc="50" dirty="0">
                <a:solidFill>
                  <a:srgbClr val="3B2116"/>
                </a:solidFill>
                <a:latin typeface="Arial"/>
                <a:cs typeface="Arial"/>
              </a:rPr>
              <a:t>Learnings </a:t>
            </a:r>
            <a:r>
              <a:rPr sz="3100" spc="70" dirty="0">
                <a:solidFill>
                  <a:srgbClr val="3B2116"/>
                </a:solidFill>
                <a:latin typeface="Arial"/>
                <a:cs typeface="Arial"/>
              </a:rPr>
              <a:t>Goldfields/Esperance</a:t>
            </a:r>
            <a:endParaRPr sz="3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1279" y="6928962"/>
              <a:ext cx="3219449" cy="32194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39375"/>
            <a:chOff x="0" y="0"/>
            <a:chExt cx="18288000" cy="102393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391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888815" y="2966641"/>
              <a:ext cx="525780" cy="0"/>
            </a:xfrm>
            <a:custGeom>
              <a:avLst/>
              <a:gdLst/>
              <a:ahLst/>
              <a:cxnLst/>
              <a:rect l="l" t="t" r="r" b="b"/>
              <a:pathLst>
                <a:path w="525779">
                  <a:moveTo>
                    <a:pt x="0" y="0"/>
                  </a:moveTo>
                  <a:lnTo>
                    <a:pt x="525239" y="0"/>
                  </a:lnTo>
                </a:path>
              </a:pathLst>
            </a:custGeom>
            <a:ln w="119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70808" y="10215233"/>
              <a:ext cx="8380095" cy="12065"/>
            </a:xfrm>
            <a:custGeom>
              <a:avLst/>
              <a:gdLst/>
              <a:ahLst/>
              <a:cxnLst/>
              <a:rect l="l" t="t" r="r" b="b"/>
              <a:pathLst>
                <a:path w="8380095" h="12065">
                  <a:moveTo>
                    <a:pt x="7257851" y="11961"/>
                  </a:moveTo>
                  <a:lnTo>
                    <a:pt x="8379953" y="11961"/>
                  </a:lnTo>
                </a:path>
                <a:path w="8380095" h="12065">
                  <a:moveTo>
                    <a:pt x="0" y="0"/>
                  </a:moveTo>
                  <a:lnTo>
                    <a:pt x="501364" y="0"/>
                  </a:lnTo>
                </a:path>
              </a:pathLst>
            </a:custGeom>
            <a:ln w="238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1633429" y="1242550"/>
            <a:ext cx="6959600" cy="815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150" b="1" dirty="0">
                <a:solidFill>
                  <a:srgbClr val="411A11"/>
                </a:solidFill>
                <a:latin typeface="Times New Roman"/>
                <a:cs typeface="Times New Roman"/>
              </a:rPr>
              <a:t>Education</a:t>
            </a:r>
            <a:r>
              <a:rPr sz="5150" b="1" spc="105" dirty="0">
                <a:solidFill>
                  <a:srgbClr val="411A11"/>
                </a:solidFill>
                <a:latin typeface="Times New Roman"/>
                <a:cs typeface="Times New Roman"/>
              </a:rPr>
              <a:t> </a:t>
            </a:r>
            <a:r>
              <a:rPr sz="5150" b="1" dirty="0">
                <a:solidFill>
                  <a:srgbClr val="411A11"/>
                </a:solidFill>
                <a:latin typeface="Times New Roman"/>
                <a:cs typeface="Times New Roman"/>
              </a:rPr>
              <a:t>-</a:t>
            </a:r>
            <a:r>
              <a:rPr sz="5150" b="1" spc="175" dirty="0">
                <a:solidFill>
                  <a:srgbClr val="411A11"/>
                </a:solidFill>
                <a:latin typeface="Times New Roman"/>
                <a:cs typeface="Times New Roman"/>
              </a:rPr>
              <a:t> </a:t>
            </a:r>
            <a:r>
              <a:rPr sz="5150" b="1" spc="75" dirty="0">
                <a:solidFill>
                  <a:srgbClr val="411A11"/>
                </a:solidFill>
                <a:latin typeface="Times New Roman"/>
                <a:cs typeface="Times New Roman"/>
              </a:rPr>
              <a:t>Community</a:t>
            </a:r>
            <a:endParaRPr sz="51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2355" y="2033912"/>
            <a:ext cx="8486775" cy="6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200" b="1" spc="-165" dirty="0">
                <a:solidFill>
                  <a:srgbClr val="411A11"/>
                </a:solidFill>
                <a:latin typeface="Arial"/>
                <a:cs typeface="Arial"/>
              </a:rPr>
              <a:t>Go11aboration,</a:t>
            </a:r>
            <a:r>
              <a:rPr sz="4200" b="1" spc="-335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4200" b="1" spc="-160" dirty="0">
                <a:solidFill>
                  <a:srgbClr val="411A11"/>
                </a:solidFill>
                <a:latin typeface="Arial"/>
                <a:cs typeface="Arial"/>
              </a:rPr>
              <a:t>Capabi1ity</a:t>
            </a:r>
            <a:r>
              <a:rPr sz="4200" b="1" spc="-180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4200" b="1" spc="-10" dirty="0">
                <a:solidFill>
                  <a:srgbClr val="411A11"/>
                </a:solidFill>
                <a:latin typeface="Arial"/>
                <a:cs typeface="Arial"/>
              </a:rPr>
              <a:t>Building</a:t>
            </a:r>
            <a:endParaRPr sz="4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51281" y="2991418"/>
            <a:ext cx="8032750" cy="3649979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spcBef>
                <a:spcPts val="1360"/>
              </a:spcBef>
              <a:buFont typeface="Arial"/>
              <a:buChar char="•"/>
              <a:tabLst>
                <a:tab pos="363220" algn="l"/>
              </a:tabLst>
            </a:pPr>
            <a:r>
              <a:rPr sz="2400" b="1" dirty="0">
                <a:solidFill>
                  <a:srgbClr val="411A11"/>
                </a:solidFill>
                <a:latin typeface="Arial"/>
                <a:cs typeface="Arial"/>
              </a:rPr>
              <a:t>Leonora</a:t>
            </a:r>
            <a:r>
              <a:rPr sz="2400" b="1" spc="215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11A11"/>
                </a:solidFill>
                <a:latin typeface="Arial"/>
                <a:cs typeface="Arial"/>
              </a:rPr>
              <a:t>District</a:t>
            </a:r>
            <a:r>
              <a:rPr sz="2400" b="1" spc="125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2400" b="1" spc="85" dirty="0">
                <a:solidFill>
                  <a:srgbClr val="411A11"/>
                </a:solidFill>
                <a:latin typeface="Arial"/>
                <a:cs typeface="Arial"/>
              </a:rPr>
              <a:t>High</a:t>
            </a:r>
            <a:r>
              <a:rPr sz="2400" b="1" spc="120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411A11"/>
                </a:solidFill>
                <a:latin typeface="Arial"/>
                <a:cs typeface="Arial"/>
              </a:rPr>
              <a:t>School</a:t>
            </a:r>
            <a:endParaRPr sz="2400">
              <a:latin typeface="Arial"/>
              <a:cs typeface="Arial"/>
            </a:endParaRPr>
          </a:p>
          <a:p>
            <a:pPr marL="347345" indent="-334645">
              <a:lnSpc>
                <a:spcPct val="100000"/>
              </a:lnSpc>
              <a:spcBef>
                <a:spcPts val="1265"/>
              </a:spcBef>
              <a:buChar char="•"/>
              <a:tabLst>
                <a:tab pos="347345" algn="l"/>
              </a:tabLst>
            </a:pPr>
            <a:r>
              <a:rPr sz="2400" spc="185" dirty="0">
                <a:solidFill>
                  <a:srgbClr val="411A11"/>
                </a:solidFill>
                <a:latin typeface="Arial"/>
                <a:cs typeface="Arial"/>
              </a:rPr>
              <a:t>Community</a:t>
            </a:r>
            <a:r>
              <a:rPr sz="2400" spc="220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411A11"/>
                </a:solidFill>
                <a:latin typeface="Arial"/>
                <a:cs typeface="Arial"/>
              </a:rPr>
              <a:t>Seedling</a:t>
            </a:r>
            <a:r>
              <a:rPr sz="2400" spc="-50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411A11"/>
                </a:solidFill>
                <a:latin typeface="Arial"/>
                <a:cs typeface="Arial"/>
              </a:rPr>
              <a:t>Project</a:t>
            </a:r>
            <a:endParaRPr sz="2400">
              <a:latin typeface="Arial"/>
              <a:cs typeface="Arial"/>
            </a:endParaRPr>
          </a:p>
          <a:p>
            <a:pPr marL="359410" marR="3796665" indent="-347345">
              <a:lnSpc>
                <a:spcPct val="140600"/>
              </a:lnSpc>
              <a:spcBef>
                <a:spcPts val="185"/>
              </a:spcBef>
              <a:buChar char="•"/>
              <a:tabLst>
                <a:tab pos="361950" algn="l"/>
              </a:tabLst>
            </a:pPr>
            <a:r>
              <a:rPr sz="2400" spc="175" dirty="0">
                <a:solidFill>
                  <a:srgbClr val="411A11"/>
                </a:solidFill>
                <a:latin typeface="Arial"/>
                <a:cs typeface="Arial"/>
              </a:rPr>
              <a:t>Community</a:t>
            </a:r>
            <a:r>
              <a:rPr sz="2400" spc="155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2400" spc="175" dirty="0">
                <a:solidFill>
                  <a:srgbClr val="411A11"/>
                </a:solidFill>
                <a:latin typeface="Arial"/>
                <a:cs typeface="Arial"/>
              </a:rPr>
              <a:t>Mural</a:t>
            </a:r>
            <a:r>
              <a:rPr sz="2400" spc="10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411A11"/>
                </a:solidFill>
                <a:latin typeface="Arial"/>
                <a:cs typeface="Arial"/>
              </a:rPr>
              <a:t>Project 	</a:t>
            </a:r>
            <a:r>
              <a:rPr sz="2400" spc="-10" dirty="0">
                <a:solidFill>
                  <a:srgbClr val="411A11"/>
                </a:solidFill>
                <a:latin typeface="Arial"/>
                <a:cs typeface="Arial"/>
              </a:rPr>
              <a:t>Year</a:t>
            </a:r>
            <a:r>
              <a:rPr sz="2400" spc="-145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411A11"/>
                </a:solidFill>
                <a:latin typeface="Arial"/>
                <a:cs typeface="Arial"/>
              </a:rPr>
              <a:t>12</a:t>
            </a:r>
            <a:r>
              <a:rPr sz="2400" spc="-120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2400" spc="95" dirty="0">
                <a:solidFill>
                  <a:srgbClr val="411A11"/>
                </a:solidFill>
                <a:latin typeface="Arial"/>
                <a:cs typeface="Arial"/>
              </a:rPr>
              <a:t>Placement</a:t>
            </a:r>
            <a:endParaRPr sz="2400">
              <a:latin typeface="Arial"/>
              <a:cs typeface="Arial"/>
            </a:endParaRPr>
          </a:p>
          <a:p>
            <a:pPr marL="361950">
              <a:lnSpc>
                <a:spcPct val="100000"/>
              </a:lnSpc>
              <a:spcBef>
                <a:spcPts val="1170"/>
              </a:spcBef>
            </a:pPr>
            <a:r>
              <a:rPr sz="2400" spc="80" dirty="0">
                <a:solidFill>
                  <a:srgbClr val="411A11"/>
                </a:solidFill>
                <a:latin typeface="Arial"/>
                <a:cs typeface="Arial"/>
              </a:rPr>
              <a:t>Youth</a:t>
            </a:r>
            <a:r>
              <a:rPr sz="2400" spc="15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11A11"/>
                </a:solidFill>
                <a:latin typeface="Arial"/>
                <a:cs typeface="Arial"/>
              </a:rPr>
              <a:t>Career</a:t>
            </a:r>
            <a:r>
              <a:rPr sz="2400" spc="125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11A11"/>
                </a:solidFill>
                <a:latin typeface="Arial"/>
                <a:cs typeface="Arial"/>
              </a:rPr>
              <a:t>Pathways</a:t>
            </a:r>
            <a:r>
              <a:rPr sz="2400" spc="-5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2400" spc="85" dirty="0">
                <a:solidFill>
                  <a:srgbClr val="411A11"/>
                </a:solidFill>
                <a:latin typeface="Arial"/>
                <a:cs typeface="Arial"/>
              </a:rPr>
              <a:t>Development</a:t>
            </a:r>
            <a:endParaRPr sz="2400">
              <a:latin typeface="Arial"/>
              <a:cs typeface="Arial"/>
            </a:endParaRPr>
          </a:p>
          <a:p>
            <a:pPr marL="360680" indent="-347980">
              <a:lnSpc>
                <a:spcPct val="100000"/>
              </a:lnSpc>
              <a:spcBef>
                <a:spcPts val="1080"/>
              </a:spcBef>
              <a:buChar char="•"/>
              <a:tabLst>
                <a:tab pos="360680" algn="l"/>
                <a:tab pos="4675505" algn="l"/>
              </a:tabLst>
            </a:pPr>
            <a:r>
              <a:rPr sz="2400" spc="80" dirty="0">
                <a:solidFill>
                  <a:srgbClr val="411A11"/>
                </a:solidFill>
                <a:latin typeface="Arial"/>
                <a:cs typeface="Arial"/>
              </a:rPr>
              <a:t>Supported</a:t>
            </a:r>
            <a:r>
              <a:rPr sz="2400" spc="15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411A11"/>
                </a:solidFill>
                <a:latin typeface="Arial"/>
                <a:cs typeface="Arial"/>
              </a:rPr>
              <a:t>training</a:t>
            </a:r>
            <a:r>
              <a:rPr sz="2400" spc="-210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411A11"/>
                </a:solidFill>
                <a:latin typeface="Arial"/>
                <a:cs typeface="Arial"/>
              </a:rPr>
              <a:t>models</a:t>
            </a:r>
            <a:r>
              <a:rPr sz="2400" spc="-210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2400" spc="40" dirty="0">
                <a:solidFill>
                  <a:srgbClr val="411A11"/>
                </a:solidFill>
                <a:latin typeface="Arial"/>
                <a:cs typeface="Arial"/>
              </a:rPr>
              <a:t>to</a:t>
            </a:r>
            <a:r>
              <a:rPr sz="2400" dirty="0">
                <a:solidFill>
                  <a:srgbClr val="411A11"/>
                </a:solidFill>
                <a:latin typeface="Arial"/>
                <a:cs typeface="Arial"/>
              </a:rPr>
              <a:t>	</a:t>
            </a:r>
            <a:r>
              <a:rPr sz="2400" spc="75" dirty="0">
                <a:solidFill>
                  <a:srgbClr val="411A11"/>
                </a:solidFill>
                <a:latin typeface="Arial"/>
                <a:cs typeface="Arial"/>
              </a:rPr>
              <a:t>prevent</a:t>
            </a:r>
            <a:r>
              <a:rPr sz="2400" spc="-65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411A11"/>
                </a:solidFill>
                <a:latin typeface="Arial"/>
                <a:cs typeface="Arial"/>
              </a:rPr>
              <a:t>disengagement</a:t>
            </a:r>
            <a:endParaRPr sz="2400">
              <a:latin typeface="Arial"/>
              <a:cs typeface="Arial"/>
            </a:endParaRPr>
          </a:p>
          <a:p>
            <a:pPr marL="347345" indent="-334645">
              <a:lnSpc>
                <a:spcPct val="100000"/>
              </a:lnSpc>
              <a:spcBef>
                <a:spcPts val="1075"/>
              </a:spcBef>
              <a:buChar char="•"/>
              <a:tabLst>
                <a:tab pos="347345" algn="l"/>
              </a:tabLst>
            </a:pPr>
            <a:r>
              <a:rPr sz="2400" spc="114" dirty="0">
                <a:solidFill>
                  <a:srgbClr val="411A11"/>
                </a:solidFill>
                <a:latin typeface="Arial"/>
                <a:cs typeface="Arial"/>
              </a:rPr>
              <a:t>Curt</a:t>
            </a:r>
            <a:r>
              <a:rPr sz="2400" spc="114" dirty="0">
                <a:solidFill>
                  <a:srgbClr val="230501"/>
                </a:solidFill>
                <a:latin typeface="Arial"/>
                <a:cs typeface="Arial"/>
              </a:rPr>
              <a:t>i</a:t>
            </a:r>
            <a:r>
              <a:rPr sz="2400" spc="114" dirty="0">
                <a:solidFill>
                  <a:srgbClr val="411A11"/>
                </a:solidFill>
                <a:latin typeface="Arial"/>
                <a:cs typeface="Arial"/>
              </a:rPr>
              <a:t>n</a:t>
            </a:r>
            <a:r>
              <a:rPr sz="2400" spc="30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11A11"/>
                </a:solidFill>
                <a:latin typeface="Arial"/>
                <a:cs typeface="Arial"/>
              </a:rPr>
              <a:t>UDRH </a:t>
            </a:r>
            <a:r>
              <a:rPr sz="2400" spc="114" dirty="0">
                <a:solidFill>
                  <a:srgbClr val="411A11"/>
                </a:solidFill>
                <a:latin typeface="Arial"/>
                <a:cs typeface="Arial"/>
              </a:rPr>
              <a:t>Intern</a:t>
            </a:r>
            <a:r>
              <a:rPr sz="2400" spc="-105" dirty="0">
                <a:solidFill>
                  <a:srgbClr val="411A11"/>
                </a:solidFill>
                <a:latin typeface="Arial"/>
                <a:cs typeface="Arial"/>
              </a:rPr>
              <a:t> </a:t>
            </a:r>
            <a:r>
              <a:rPr sz="2400" spc="95" dirty="0">
                <a:solidFill>
                  <a:srgbClr val="411A11"/>
                </a:solidFill>
                <a:latin typeface="Arial"/>
                <a:cs typeface="Arial"/>
              </a:rPr>
              <a:t>Opportunities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45725"/>
            <a:chOff x="0" y="0"/>
            <a:chExt cx="18288000" cy="102457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391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91137" y="10215233"/>
              <a:ext cx="11101705" cy="0"/>
            </a:xfrm>
            <a:custGeom>
              <a:avLst/>
              <a:gdLst/>
              <a:ahLst/>
              <a:cxnLst/>
              <a:rect l="l" t="t" r="r" b="b"/>
              <a:pathLst>
                <a:path w="11101705">
                  <a:moveTo>
                    <a:pt x="10170538" y="0"/>
                  </a:moveTo>
                  <a:lnTo>
                    <a:pt x="11101643" y="0"/>
                  </a:lnTo>
                </a:path>
                <a:path w="11101705">
                  <a:moveTo>
                    <a:pt x="0" y="0"/>
                  </a:moveTo>
                  <a:lnTo>
                    <a:pt x="787859" y="0"/>
                  </a:lnTo>
                </a:path>
              </a:pathLst>
            </a:custGeom>
            <a:ln w="238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89223" y="10227195"/>
              <a:ext cx="3629025" cy="0"/>
            </a:xfrm>
            <a:custGeom>
              <a:avLst/>
              <a:gdLst/>
              <a:ahLst/>
              <a:cxnLst/>
              <a:rect l="l" t="t" r="r" b="b"/>
              <a:pathLst>
                <a:path w="3629025">
                  <a:moveTo>
                    <a:pt x="0" y="0"/>
                  </a:moveTo>
                  <a:lnTo>
                    <a:pt x="3628926" y="0"/>
                  </a:lnTo>
                </a:path>
              </a:pathLst>
            </a:custGeom>
            <a:ln w="358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85941" y="849478"/>
              <a:ext cx="5742305" cy="0"/>
            </a:xfrm>
            <a:custGeom>
              <a:avLst/>
              <a:gdLst/>
              <a:ahLst/>
              <a:cxnLst/>
              <a:rect l="l" t="t" r="r" b="b"/>
              <a:pathLst>
                <a:path w="5742305">
                  <a:moveTo>
                    <a:pt x="0" y="0"/>
                  </a:moveTo>
                  <a:lnTo>
                    <a:pt x="5741816" y="0"/>
                  </a:lnTo>
                </a:path>
              </a:pathLst>
            </a:custGeom>
            <a:ln w="12792">
              <a:solidFill>
                <a:srgbClr val="491C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7373242" y="-26684"/>
            <a:ext cx="8745855" cy="1061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800" b="1" spc="-114" dirty="0">
                <a:solidFill>
                  <a:srgbClr val="491C13"/>
                </a:solidFill>
                <a:latin typeface="Arial"/>
                <a:cs typeface="Arial"/>
              </a:rPr>
              <a:t>Native</a:t>
            </a:r>
            <a:r>
              <a:rPr sz="6800" b="1" spc="-385" dirty="0">
                <a:solidFill>
                  <a:srgbClr val="491C13"/>
                </a:solidFill>
                <a:latin typeface="Arial"/>
                <a:cs typeface="Arial"/>
              </a:rPr>
              <a:t> </a:t>
            </a:r>
            <a:r>
              <a:rPr sz="6800" b="1" spc="-300" dirty="0">
                <a:solidFill>
                  <a:srgbClr val="491C13"/>
                </a:solidFill>
                <a:latin typeface="Arial"/>
                <a:cs typeface="Arial"/>
              </a:rPr>
              <a:t>Nursery</a:t>
            </a:r>
            <a:r>
              <a:rPr sz="6800" b="1" spc="-330" dirty="0">
                <a:solidFill>
                  <a:srgbClr val="491C13"/>
                </a:solidFill>
                <a:latin typeface="Arial"/>
                <a:cs typeface="Arial"/>
              </a:rPr>
              <a:t> </a:t>
            </a:r>
            <a:r>
              <a:rPr sz="6800" b="1" spc="-120" dirty="0">
                <a:solidFill>
                  <a:srgbClr val="EF5003"/>
                </a:solidFill>
                <a:latin typeface="Arial"/>
                <a:cs typeface="Arial"/>
              </a:rPr>
              <a:t>Project</a:t>
            </a:r>
            <a:endParaRPr sz="6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718820" marR="421005" indent="-97790">
              <a:lnSpc>
                <a:spcPct val="120100"/>
              </a:lnSpc>
              <a:spcBef>
                <a:spcPts val="145"/>
              </a:spcBef>
              <a:tabLst>
                <a:tab pos="7299959" algn="l"/>
              </a:tabLst>
            </a:pPr>
            <a:r>
              <a:rPr spc="175" dirty="0"/>
              <a:t>"This</a:t>
            </a:r>
            <a:r>
              <a:rPr spc="10" dirty="0"/>
              <a:t> </a:t>
            </a:r>
            <a:r>
              <a:rPr spc="180" dirty="0"/>
              <a:t>project</a:t>
            </a:r>
            <a:r>
              <a:rPr spc="25" dirty="0"/>
              <a:t> </a:t>
            </a:r>
            <a:r>
              <a:rPr spc="155" dirty="0"/>
              <a:t>is</a:t>
            </a:r>
            <a:r>
              <a:rPr spc="-65" dirty="0"/>
              <a:t> </a:t>
            </a:r>
            <a:r>
              <a:rPr spc="175" dirty="0"/>
              <a:t>about</a:t>
            </a:r>
            <a:r>
              <a:rPr spc="-25" dirty="0"/>
              <a:t> </a:t>
            </a:r>
            <a:r>
              <a:rPr spc="260" dirty="0"/>
              <a:t>more</a:t>
            </a:r>
            <a:r>
              <a:rPr spc="15" dirty="0"/>
              <a:t> </a:t>
            </a:r>
            <a:r>
              <a:rPr spc="220" dirty="0"/>
              <a:t>than</a:t>
            </a:r>
            <a:r>
              <a:rPr spc="-15" dirty="0"/>
              <a:t> </a:t>
            </a:r>
            <a:r>
              <a:rPr spc="185" dirty="0"/>
              <a:t>plants</a:t>
            </a:r>
            <a:r>
              <a:rPr spc="95" dirty="0"/>
              <a:t> -</a:t>
            </a:r>
            <a:r>
              <a:rPr dirty="0"/>
              <a:t>	</a:t>
            </a:r>
            <a:r>
              <a:rPr spc="200" dirty="0"/>
              <a:t>it's</a:t>
            </a:r>
            <a:r>
              <a:rPr spc="-120" dirty="0"/>
              <a:t> </a:t>
            </a:r>
            <a:r>
              <a:rPr spc="175" dirty="0"/>
              <a:t>about</a:t>
            </a:r>
            <a:r>
              <a:rPr spc="-105" dirty="0"/>
              <a:t> </a:t>
            </a:r>
            <a:r>
              <a:rPr spc="120" dirty="0"/>
              <a:t>restoring </a:t>
            </a:r>
            <a:r>
              <a:rPr spc="125" dirty="0"/>
              <a:t>connection</a:t>
            </a:r>
            <a:r>
              <a:rPr spc="85" dirty="0"/>
              <a:t> </a:t>
            </a:r>
            <a:r>
              <a:rPr spc="105" dirty="0"/>
              <a:t>to</a:t>
            </a:r>
            <a:r>
              <a:rPr spc="170" dirty="0"/>
              <a:t> </a:t>
            </a:r>
            <a:r>
              <a:rPr spc="110" dirty="0"/>
              <a:t>Country,</a:t>
            </a:r>
            <a:r>
              <a:rPr spc="155" dirty="0"/>
              <a:t> </a:t>
            </a:r>
            <a:r>
              <a:rPr spc="165" dirty="0"/>
              <a:t>strengthening</a:t>
            </a:r>
            <a:r>
              <a:rPr spc="10" dirty="0"/>
              <a:t> </a:t>
            </a:r>
            <a:r>
              <a:rPr spc="120" dirty="0"/>
              <a:t>cultural</a:t>
            </a:r>
            <a:r>
              <a:rPr spc="-20" dirty="0"/>
              <a:t> </a:t>
            </a:r>
            <a:r>
              <a:rPr spc="130" dirty="0"/>
              <a:t>knowledge,  </a:t>
            </a:r>
            <a:r>
              <a:rPr spc="160" dirty="0"/>
              <a:t>and</a:t>
            </a:r>
            <a:r>
              <a:rPr spc="-280" dirty="0"/>
              <a:t> </a:t>
            </a:r>
            <a:r>
              <a:rPr spc="90" dirty="0"/>
              <a:t>creating</a:t>
            </a:r>
            <a:r>
              <a:rPr spc="130" dirty="0"/>
              <a:t> </a:t>
            </a:r>
            <a:r>
              <a:rPr dirty="0"/>
              <a:t>sustainable</a:t>
            </a:r>
            <a:r>
              <a:rPr spc="120" dirty="0"/>
              <a:t> </a:t>
            </a:r>
            <a:r>
              <a:rPr spc="60" dirty="0"/>
              <a:t>pathways</a:t>
            </a:r>
            <a:r>
              <a:rPr spc="190" dirty="0"/>
              <a:t> </a:t>
            </a:r>
            <a:r>
              <a:rPr dirty="0"/>
              <a:t>for</a:t>
            </a:r>
            <a:r>
              <a:rPr spc="405" dirty="0"/>
              <a:t> </a:t>
            </a:r>
            <a:r>
              <a:rPr spc="90" dirty="0"/>
              <a:t>our</a:t>
            </a:r>
            <a:r>
              <a:rPr spc="155" dirty="0"/>
              <a:t> </a:t>
            </a:r>
            <a:r>
              <a:rPr spc="130" dirty="0"/>
              <a:t>community</a:t>
            </a:r>
            <a:r>
              <a:rPr spc="130" dirty="0">
                <a:solidFill>
                  <a:srgbClr val="69382A"/>
                </a:solidFill>
              </a:rPr>
              <a:t>,</a:t>
            </a:r>
          </a:p>
          <a:p>
            <a:pPr marL="725805" marR="400050" indent="-2540" algn="just">
              <a:lnSpc>
                <a:spcPct val="113700"/>
              </a:lnSpc>
              <a:spcBef>
                <a:spcPts val="1930"/>
              </a:spcBef>
            </a:pPr>
            <a:r>
              <a:rPr spc="50" dirty="0"/>
              <a:t>The</a:t>
            </a:r>
            <a:r>
              <a:rPr spc="90" dirty="0"/>
              <a:t> </a:t>
            </a:r>
            <a:r>
              <a:rPr spc="50" dirty="0"/>
              <a:t>Native</a:t>
            </a:r>
            <a:r>
              <a:rPr spc="130" dirty="0"/>
              <a:t> </a:t>
            </a:r>
            <a:r>
              <a:rPr dirty="0"/>
              <a:t>Nursery</a:t>
            </a:r>
            <a:r>
              <a:rPr spc="195" dirty="0"/>
              <a:t> </a:t>
            </a:r>
            <a:r>
              <a:rPr dirty="0"/>
              <a:t>Project</a:t>
            </a:r>
            <a:r>
              <a:rPr spc="200" dirty="0"/>
              <a:t> </a:t>
            </a:r>
            <a:r>
              <a:rPr dirty="0"/>
              <a:t>is</a:t>
            </a:r>
            <a:r>
              <a:rPr spc="45" dirty="0"/>
              <a:t> </a:t>
            </a:r>
            <a:r>
              <a:rPr dirty="0"/>
              <a:t>a</a:t>
            </a:r>
            <a:r>
              <a:rPr spc="15" dirty="0"/>
              <a:t> </a:t>
            </a:r>
            <a:r>
              <a:rPr dirty="0"/>
              <a:t>community-led</a:t>
            </a:r>
            <a:r>
              <a:rPr spc="229" dirty="0"/>
              <a:t> </a:t>
            </a:r>
            <a:r>
              <a:rPr dirty="0"/>
              <a:t>initiative</a:t>
            </a:r>
            <a:r>
              <a:rPr spc="-135" dirty="0"/>
              <a:t> </a:t>
            </a:r>
            <a:r>
              <a:rPr spc="65" dirty="0"/>
              <a:t>that</a:t>
            </a:r>
            <a:r>
              <a:rPr spc="15" dirty="0"/>
              <a:t> </a:t>
            </a:r>
            <a:r>
              <a:rPr spc="-10" dirty="0"/>
              <a:t>brings </a:t>
            </a:r>
            <a:r>
              <a:rPr dirty="0"/>
              <a:t>together</a:t>
            </a:r>
            <a:r>
              <a:rPr spc="145" dirty="0"/>
              <a:t> </a:t>
            </a:r>
            <a:r>
              <a:rPr dirty="0"/>
              <a:t>cultural</a:t>
            </a:r>
            <a:r>
              <a:rPr spc="15" dirty="0"/>
              <a:t> </a:t>
            </a:r>
            <a:r>
              <a:rPr dirty="0"/>
              <a:t>knowledge</a:t>
            </a:r>
            <a:r>
              <a:rPr spc="114" dirty="0"/>
              <a:t> </a:t>
            </a:r>
            <a:r>
              <a:rPr dirty="0"/>
              <a:t>and</a:t>
            </a:r>
            <a:r>
              <a:rPr spc="-10" dirty="0"/>
              <a:t> </a:t>
            </a:r>
            <a:r>
              <a:rPr dirty="0"/>
              <a:t>environmental</a:t>
            </a:r>
            <a:r>
              <a:rPr spc="335" dirty="0"/>
              <a:t> </a:t>
            </a:r>
            <a:r>
              <a:rPr spc="-20" dirty="0"/>
              <a:t>stewardship</a:t>
            </a:r>
            <a:r>
              <a:rPr spc="55" dirty="0"/>
              <a:t> </a:t>
            </a:r>
            <a:r>
              <a:rPr dirty="0"/>
              <a:t>to</a:t>
            </a:r>
            <a:r>
              <a:rPr spc="220" dirty="0"/>
              <a:t> </a:t>
            </a:r>
            <a:r>
              <a:rPr spc="-20" dirty="0"/>
              <a:t>grow </a:t>
            </a:r>
            <a:r>
              <a:rPr dirty="0"/>
              <a:t>locally</a:t>
            </a:r>
            <a:r>
              <a:rPr spc="55" dirty="0"/>
              <a:t> </a:t>
            </a:r>
            <a:r>
              <a:rPr dirty="0"/>
              <a:t>significant</a:t>
            </a:r>
            <a:r>
              <a:rPr spc="80" dirty="0"/>
              <a:t> </a:t>
            </a:r>
            <a:r>
              <a:rPr dirty="0"/>
              <a:t>plant</a:t>
            </a:r>
            <a:r>
              <a:rPr spc="-95" dirty="0"/>
              <a:t> </a:t>
            </a:r>
            <a:r>
              <a:rPr spc="-10" dirty="0"/>
              <a:t>species.</a:t>
            </a:r>
          </a:p>
          <a:p>
            <a:pPr marL="714375" algn="just">
              <a:lnSpc>
                <a:spcPct val="100000"/>
              </a:lnSpc>
              <a:spcBef>
                <a:spcPts val="2145"/>
              </a:spcBef>
            </a:pPr>
            <a:r>
              <a:rPr spc="345" dirty="0">
                <a:solidFill>
                  <a:srgbClr val="C67205"/>
                </a:solidFill>
              </a:rPr>
              <a:t>...,</a:t>
            </a:r>
            <a:r>
              <a:rPr spc="-145" dirty="0">
                <a:solidFill>
                  <a:srgbClr val="C67205"/>
                </a:solidFill>
              </a:rPr>
              <a:t> </a:t>
            </a:r>
            <a:r>
              <a:rPr spc="85" dirty="0"/>
              <a:t>Hands-</a:t>
            </a:r>
            <a:r>
              <a:rPr spc="90" dirty="0"/>
              <a:t>on</a:t>
            </a:r>
            <a:r>
              <a:rPr dirty="0"/>
              <a:t> </a:t>
            </a:r>
            <a:r>
              <a:rPr spc="125" dirty="0"/>
              <a:t>training</a:t>
            </a:r>
            <a:r>
              <a:rPr spc="-95" dirty="0"/>
              <a:t> </a:t>
            </a:r>
            <a:r>
              <a:rPr spc="210" dirty="0"/>
              <a:t>&amp;</a:t>
            </a:r>
            <a:r>
              <a:rPr spc="120" dirty="0"/>
              <a:t> </a:t>
            </a:r>
            <a:r>
              <a:rPr spc="75" dirty="0"/>
              <a:t>employment</a:t>
            </a:r>
            <a:r>
              <a:rPr spc="95" dirty="0"/>
              <a:t> </a:t>
            </a:r>
            <a:r>
              <a:rPr spc="50" dirty="0"/>
              <a:t>pathways</a:t>
            </a:r>
          </a:p>
          <a:p>
            <a:pPr marL="1300480" indent="-622300">
              <a:lnSpc>
                <a:spcPct val="100000"/>
              </a:lnSpc>
              <a:spcBef>
                <a:spcPts val="1960"/>
              </a:spcBef>
              <a:buClr>
                <a:srgbClr val="E88E08"/>
              </a:buClr>
              <a:buSzPct val="134693"/>
              <a:buChar char="✓"/>
              <a:tabLst>
                <a:tab pos="1300480" algn="l"/>
              </a:tabLst>
            </a:pPr>
            <a:r>
              <a:rPr spc="70" dirty="0"/>
              <a:t>Culturally</a:t>
            </a:r>
            <a:r>
              <a:rPr dirty="0"/>
              <a:t> </a:t>
            </a:r>
            <a:r>
              <a:rPr spc="70" dirty="0"/>
              <a:t>grounded</a:t>
            </a:r>
            <a:r>
              <a:rPr spc="25" dirty="0"/>
              <a:t> </a:t>
            </a:r>
            <a:r>
              <a:rPr dirty="0"/>
              <a:t>practices</a:t>
            </a:r>
            <a:r>
              <a:rPr spc="-20" dirty="0"/>
              <a:t> </a:t>
            </a:r>
            <a:r>
              <a:rPr dirty="0"/>
              <a:t>to</a:t>
            </a:r>
            <a:r>
              <a:rPr spc="280" dirty="0"/>
              <a:t> </a:t>
            </a:r>
            <a:r>
              <a:rPr spc="50" dirty="0"/>
              <a:t>support</a:t>
            </a:r>
            <a:r>
              <a:rPr spc="-5" dirty="0"/>
              <a:t> </a:t>
            </a:r>
            <a:r>
              <a:rPr dirty="0"/>
              <a:t>biodiversity</a:t>
            </a:r>
            <a:r>
              <a:rPr spc="80" dirty="0"/>
              <a:t> </a:t>
            </a:r>
            <a:r>
              <a:rPr dirty="0"/>
              <a:t>&amp;</a:t>
            </a:r>
            <a:r>
              <a:rPr spc="130" dirty="0"/>
              <a:t> </a:t>
            </a:r>
            <a:r>
              <a:rPr spc="-10" dirty="0"/>
              <a:t>identity</a:t>
            </a:r>
          </a:p>
          <a:p>
            <a:pPr marL="1304925" indent="-626745">
              <a:lnSpc>
                <a:spcPct val="100000"/>
              </a:lnSpc>
              <a:spcBef>
                <a:spcPts val="1675"/>
              </a:spcBef>
              <a:buClr>
                <a:srgbClr val="E88E08"/>
              </a:buClr>
              <a:buSzPct val="134693"/>
              <a:buChar char="✓"/>
              <a:tabLst>
                <a:tab pos="1304925" algn="l"/>
              </a:tabLst>
            </a:pPr>
            <a:r>
              <a:rPr spc="50" dirty="0"/>
              <a:t>Build</a:t>
            </a:r>
            <a:r>
              <a:rPr spc="-40" dirty="0"/>
              <a:t> </a:t>
            </a:r>
            <a:r>
              <a:rPr dirty="0"/>
              <a:t>land</a:t>
            </a:r>
            <a:r>
              <a:rPr spc="-55" dirty="0"/>
              <a:t> </a:t>
            </a:r>
            <a:r>
              <a:rPr dirty="0"/>
              <a:t>management,</a:t>
            </a:r>
            <a:r>
              <a:rPr spc="175" dirty="0"/>
              <a:t> </a:t>
            </a:r>
            <a:r>
              <a:rPr dirty="0"/>
              <a:t>conservation</a:t>
            </a:r>
            <a:r>
              <a:rPr spc="105" dirty="0"/>
              <a:t> </a:t>
            </a:r>
            <a:r>
              <a:rPr sz="2350" dirty="0"/>
              <a:t>&amp;</a:t>
            </a:r>
            <a:r>
              <a:rPr sz="2350" spc="125" dirty="0"/>
              <a:t> </a:t>
            </a:r>
            <a:r>
              <a:rPr dirty="0"/>
              <a:t>econom</a:t>
            </a:r>
            <a:r>
              <a:rPr dirty="0">
                <a:solidFill>
                  <a:srgbClr val="230C0A"/>
                </a:solidFill>
              </a:rPr>
              <a:t>i</a:t>
            </a:r>
            <a:r>
              <a:rPr dirty="0"/>
              <a:t>c</a:t>
            </a:r>
            <a:r>
              <a:rPr spc="-110" dirty="0"/>
              <a:t> </a:t>
            </a:r>
            <a:r>
              <a:rPr spc="-10" dirty="0"/>
              <a:t>skills</a:t>
            </a:r>
            <a:endParaRPr sz="2350"/>
          </a:p>
          <a:p>
            <a:pPr marL="12700">
              <a:lnSpc>
                <a:spcPct val="100000"/>
              </a:lnSpc>
              <a:spcBef>
                <a:spcPts val="2005"/>
              </a:spcBef>
              <a:tabLst>
                <a:tab pos="4695825" algn="l"/>
              </a:tabLst>
            </a:pPr>
            <a:r>
              <a:rPr sz="2400" i="1" spc="140" dirty="0">
                <a:latin typeface="Arial"/>
                <a:cs typeface="Arial"/>
              </a:rPr>
              <a:t>We</a:t>
            </a:r>
            <a:r>
              <a:rPr sz="2400" i="1" spc="-320" dirty="0">
                <a:latin typeface="Arial"/>
                <a:cs typeface="Arial"/>
              </a:rPr>
              <a:t> </a:t>
            </a:r>
            <a:r>
              <a:rPr sz="2400" i="1" spc="50" dirty="0">
                <a:latin typeface="Arial"/>
                <a:cs typeface="Arial"/>
              </a:rPr>
              <a:t>are</a:t>
            </a:r>
            <a:r>
              <a:rPr sz="2400" i="1" spc="-210" dirty="0">
                <a:latin typeface="Arial"/>
                <a:cs typeface="Arial"/>
              </a:rPr>
              <a:t> </a:t>
            </a:r>
            <a:r>
              <a:rPr sz="2400" i="1" spc="100" dirty="0">
                <a:latin typeface="Arial"/>
                <a:cs typeface="Arial"/>
              </a:rPr>
              <a:t>growing</a:t>
            </a:r>
            <a:r>
              <a:rPr sz="2400" i="1" spc="125" dirty="0">
                <a:latin typeface="Arial"/>
                <a:cs typeface="Arial"/>
              </a:rPr>
              <a:t> </a:t>
            </a:r>
            <a:r>
              <a:rPr sz="2400" i="1" spc="95" dirty="0">
                <a:latin typeface="Arial"/>
                <a:cs typeface="Arial"/>
              </a:rPr>
              <a:t>not</a:t>
            </a:r>
            <a:r>
              <a:rPr sz="2400" i="1" spc="-165" dirty="0">
                <a:latin typeface="Arial"/>
                <a:cs typeface="Arial"/>
              </a:rPr>
              <a:t> </a:t>
            </a:r>
            <a:r>
              <a:rPr sz="2400" i="1" spc="60" dirty="0">
                <a:latin typeface="Arial"/>
                <a:cs typeface="Arial"/>
              </a:rPr>
              <a:t>just</a:t>
            </a:r>
            <a:r>
              <a:rPr sz="2400" i="1" spc="-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plants</a:t>
            </a:r>
            <a:r>
              <a:rPr sz="2400" i="1" spc="80" dirty="0">
                <a:latin typeface="Arial"/>
                <a:cs typeface="Arial"/>
              </a:rPr>
              <a:t> </a:t>
            </a:r>
            <a:r>
              <a:rPr sz="2400" spc="-50" dirty="0"/>
              <a:t>-</a:t>
            </a:r>
            <a:r>
              <a:rPr sz="2400" dirty="0"/>
              <a:t>	</a:t>
            </a:r>
            <a:r>
              <a:rPr sz="2400" i="1" spc="95" dirty="0">
                <a:latin typeface="Arial"/>
                <a:cs typeface="Arial"/>
              </a:rPr>
              <a:t>but</a:t>
            </a:r>
            <a:r>
              <a:rPr sz="2400" i="1" spc="7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people,</a:t>
            </a:r>
            <a:r>
              <a:rPr sz="2400" i="1" spc="-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culture,</a:t>
            </a:r>
            <a:r>
              <a:rPr sz="2400" i="1" spc="-70" dirty="0">
                <a:latin typeface="Arial"/>
                <a:cs typeface="Arial"/>
              </a:rPr>
              <a:t> </a:t>
            </a:r>
            <a:r>
              <a:rPr sz="2400" i="1" spc="75" dirty="0">
                <a:latin typeface="Arial"/>
                <a:cs typeface="Arial"/>
              </a:rPr>
              <a:t>and</a:t>
            </a:r>
            <a:r>
              <a:rPr sz="2400" i="1" spc="-90" dirty="0">
                <a:latin typeface="Arial"/>
                <a:cs typeface="Arial"/>
              </a:rPr>
              <a:t> </a:t>
            </a:r>
            <a:r>
              <a:rPr sz="2400" i="1" spc="55" dirty="0">
                <a:latin typeface="Arial"/>
                <a:cs typeface="Arial"/>
              </a:rPr>
              <a:t>future</a:t>
            </a:r>
            <a:r>
              <a:rPr sz="2400" i="1" spc="-225" dirty="0">
                <a:latin typeface="Arial"/>
                <a:cs typeface="Arial"/>
              </a:rPr>
              <a:t> </a:t>
            </a:r>
            <a:r>
              <a:rPr sz="2400" i="1" spc="-10" dirty="0">
                <a:latin typeface="Arial"/>
                <a:cs typeface="Arial"/>
              </a:rPr>
              <a:t>opportunity.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897026" y="1074592"/>
              <a:ext cx="1355090" cy="269875"/>
            </a:xfrm>
            <a:custGeom>
              <a:avLst/>
              <a:gdLst/>
              <a:ahLst/>
              <a:cxnLst/>
              <a:rect l="l" t="t" r="r" b="b"/>
              <a:pathLst>
                <a:path w="1355090" h="269875">
                  <a:moveTo>
                    <a:pt x="1152856" y="269270"/>
                  </a:moveTo>
                  <a:lnTo>
                    <a:pt x="1143391" y="267377"/>
                  </a:lnTo>
                  <a:lnTo>
                    <a:pt x="1134070" y="253390"/>
                  </a:lnTo>
                  <a:lnTo>
                    <a:pt x="1135966" y="243928"/>
                  </a:lnTo>
                  <a:lnTo>
                    <a:pt x="1277059" y="149863"/>
                  </a:lnTo>
                  <a:lnTo>
                    <a:pt x="6823" y="149866"/>
                  </a:lnTo>
                  <a:lnTo>
                    <a:pt x="0" y="143042"/>
                  </a:lnTo>
                  <a:lnTo>
                    <a:pt x="0" y="126232"/>
                  </a:lnTo>
                  <a:lnTo>
                    <a:pt x="6823" y="119408"/>
                  </a:lnTo>
                  <a:lnTo>
                    <a:pt x="1277061" y="119406"/>
                  </a:lnTo>
                  <a:lnTo>
                    <a:pt x="1135965" y="25342"/>
                  </a:lnTo>
                  <a:lnTo>
                    <a:pt x="1134073" y="15879"/>
                  </a:lnTo>
                  <a:lnTo>
                    <a:pt x="1143399" y="1892"/>
                  </a:lnTo>
                  <a:lnTo>
                    <a:pt x="1152859" y="0"/>
                  </a:lnTo>
                  <a:lnTo>
                    <a:pt x="1354810" y="134634"/>
                  </a:lnTo>
                  <a:lnTo>
                    <a:pt x="1152856" y="269270"/>
                  </a:lnTo>
                  <a:close/>
                </a:path>
              </a:pathLst>
            </a:custGeom>
            <a:solidFill>
              <a:srgbClr val="EBD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1003577" y="939891"/>
            <a:ext cx="16280765" cy="6765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2760" dirty="0"/>
              <a:t>N</a:t>
            </a:r>
            <a:r>
              <a:rPr spc="-12575" dirty="0"/>
              <a:t>Y</a:t>
            </a:r>
            <a:r>
              <a:rPr spc="-12875" dirty="0"/>
              <a:t>U</a:t>
            </a:r>
            <a:r>
              <a:rPr spc="-12760" dirty="0"/>
              <a:t>NN</a:t>
            </a:r>
            <a:r>
              <a:rPr spc="-12875" dirty="0"/>
              <a:t>G</a:t>
            </a:r>
            <a:r>
              <a:rPr sz="43850" spc="-12685" dirty="0"/>
              <a:t>A</a:t>
            </a:r>
            <a:r>
              <a:rPr spc="-12540" dirty="0"/>
              <a:t>K</a:t>
            </a:r>
            <a:r>
              <a:rPr spc="-11305" dirty="0"/>
              <a:t>U</a:t>
            </a:r>
            <a:endParaRPr sz="4385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5839" y="1033272"/>
            <a:ext cx="4038599" cy="35051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16000" y="995044"/>
            <a:ext cx="40214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75" dirty="0">
                <a:solidFill>
                  <a:srgbClr val="FFFFFF"/>
                </a:solidFill>
                <a:latin typeface="Arial"/>
                <a:cs typeface="Arial"/>
              </a:rPr>
              <a:t>Cultural</a:t>
            </a:r>
            <a:r>
              <a:rPr sz="24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Launch</a:t>
            </a:r>
            <a:r>
              <a:rPr sz="24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65" dirty="0">
                <a:solidFill>
                  <a:srgbClr val="FFFFFF"/>
                </a:solidFill>
                <a:latin typeface="Arial"/>
                <a:cs typeface="Arial"/>
              </a:rPr>
              <a:t>Presentation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4983" y="8903207"/>
            <a:ext cx="4828031" cy="39928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16000" y="8866504"/>
            <a:ext cx="48126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Nyunngaku</a:t>
            </a:r>
            <a:r>
              <a:rPr sz="24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75" dirty="0">
                <a:solidFill>
                  <a:srgbClr val="FFFFFF"/>
                </a:solidFill>
                <a:latin typeface="Arial"/>
                <a:cs typeface="Arial"/>
              </a:rPr>
              <a:t>Aboriginal</a:t>
            </a:r>
            <a:r>
              <a:rPr sz="24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Corporation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996415" y="8903207"/>
            <a:ext cx="3468623" cy="39928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4033030" y="8866504"/>
            <a:ext cx="34194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75" dirty="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www.nyunngaku.com.au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476558" cy="1023884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717769" y="9579528"/>
            <a:ext cx="526270" cy="17581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459909" y="3816117"/>
            <a:ext cx="5878195" cy="61017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88315" indent="-475615">
              <a:lnSpc>
                <a:spcPct val="100000"/>
              </a:lnSpc>
              <a:spcBef>
                <a:spcPts val="125"/>
              </a:spcBef>
              <a:buClr>
                <a:srgbClr val="F76908"/>
              </a:buClr>
              <a:buFont typeface="Arial"/>
              <a:buChar char="•"/>
              <a:tabLst>
                <a:tab pos="488315" algn="l"/>
              </a:tabLst>
            </a:pPr>
            <a:r>
              <a:rPr sz="2600" b="1" dirty="0">
                <a:solidFill>
                  <a:srgbClr val="0E0F16"/>
                </a:solidFill>
                <a:latin typeface="Arial"/>
                <a:cs typeface="Arial"/>
              </a:rPr>
              <a:t>Expanded</a:t>
            </a:r>
            <a:r>
              <a:rPr sz="2600" b="1" spc="305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0E0F16"/>
                </a:solidFill>
                <a:latin typeface="Arial"/>
                <a:cs typeface="Arial"/>
              </a:rPr>
              <a:t>programs</a:t>
            </a:r>
            <a:endParaRPr sz="2600">
              <a:latin typeface="Arial"/>
              <a:cs typeface="Arial"/>
            </a:endParaRPr>
          </a:p>
          <a:p>
            <a:pPr marL="1587500" marR="503555" lvl="1" indent="-250190">
              <a:lnSpc>
                <a:spcPct val="109000"/>
              </a:lnSpc>
              <a:spcBef>
                <a:spcPts val="1275"/>
              </a:spcBef>
              <a:buChar char="-"/>
              <a:tabLst>
                <a:tab pos="1587500" algn="l"/>
                <a:tab pos="1588770" algn="l"/>
                <a:tab pos="2520950" algn="l"/>
              </a:tabLst>
            </a:pPr>
            <a:r>
              <a:rPr sz="2050" dirty="0">
                <a:solidFill>
                  <a:srgbClr val="F76908"/>
                </a:solidFill>
                <a:latin typeface="Arial"/>
                <a:cs typeface="Arial"/>
              </a:rPr>
              <a:t>	</a:t>
            </a:r>
            <a:r>
              <a:rPr sz="2050" spc="90" dirty="0">
                <a:solidFill>
                  <a:srgbClr val="0E0F16"/>
                </a:solidFill>
                <a:latin typeface="Arial"/>
                <a:cs typeface="Arial"/>
              </a:rPr>
              <a:t>Native</a:t>
            </a:r>
            <a:r>
              <a:rPr sz="2050" spc="5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70" dirty="0">
                <a:solidFill>
                  <a:srgbClr val="0E0F16"/>
                </a:solidFill>
                <a:latin typeface="Arial"/>
                <a:cs typeface="Arial"/>
              </a:rPr>
              <a:t>Nursery,</a:t>
            </a:r>
            <a:r>
              <a:rPr sz="2050" spc="-10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90" dirty="0">
                <a:solidFill>
                  <a:srgbClr val="0E0F16"/>
                </a:solidFill>
                <a:latin typeface="Arial"/>
                <a:cs typeface="Arial"/>
              </a:rPr>
              <a:t>Supply</a:t>
            </a:r>
            <a:r>
              <a:rPr sz="2050" spc="-10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80" dirty="0">
                <a:solidFill>
                  <a:srgbClr val="0E0F16"/>
                </a:solidFill>
                <a:latin typeface="Arial"/>
                <a:cs typeface="Arial"/>
              </a:rPr>
              <a:t>Native </a:t>
            </a:r>
            <a:r>
              <a:rPr sz="2050" spc="75" dirty="0">
                <a:solidFill>
                  <a:srgbClr val="0E0F16"/>
                </a:solidFill>
                <a:latin typeface="Arial"/>
                <a:cs typeface="Arial"/>
              </a:rPr>
              <a:t>Flora</a:t>
            </a:r>
            <a:r>
              <a:rPr sz="2050" spc="-135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10" dirty="0">
                <a:solidFill>
                  <a:srgbClr val="1D1F24"/>
                </a:solidFill>
                <a:latin typeface="Arial"/>
                <a:cs typeface="Arial"/>
              </a:rPr>
              <a:t>-</a:t>
            </a:r>
            <a:r>
              <a:rPr sz="2050" dirty="0">
                <a:solidFill>
                  <a:srgbClr val="1D1F24"/>
                </a:solidFill>
                <a:latin typeface="Arial"/>
                <a:cs typeface="Arial"/>
              </a:rPr>
              <a:t>	</a:t>
            </a:r>
            <a:r>
              <a:rPr sz="2050" spc="114" dirty="0">
                <a:solidFill>
                  <a:srgbClr val="0E0F16"/>
                </a:solidFill>
                <a:latin typeface="Arial"/>
                <a:cs typeface="Arial"/>
              </a:rPr>
              <a:t>Mining</a:t>
            </a:r>
            <a:r>
              <a:rPr sz="2050" spc="15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50" dirty="0">
                <a:solidFill>
                  <a:srgbClr val="0E0F16"/>
                </a:solidFill>
                <a:latin typeface="Arial"/>
                <a:cs typeface="Arial"/>
              </a:rPr>
              <a:t>Partnership </a:t>
            </a:r>
            <a:r>
              <a:rPr sz="2050" spc="95" dirty="0">
                <a:solidFill>
                  <a:srgbClr val="0E0F16"/>
                </a:solidFill>
                <a:latin typeface="Arial"/>
                <a:cs typeface="Arial"/>
              </a:rPr>
              <a:t>opportunities</a:t>
            </a:r>
            <a:endParaRPr sz="2050">
              <a:latin typeface="Arial"/>
              <a:cs typeface="Arial"/>
            </a:endParaRPr>
          </a:p>
          <a:p>
            <a:pPr marL="1584325" marR="601345" lvl="1" indent="-247015">
              <a:lnSpc>
                <a:spcPct val="112599"/>
              </a:lnSpc>
              <a:spcBef>
                <a:spcPts val="1035"/>
              </a:spcBef>
              <a:buClr>
                <a:srgbClr val="F9852B"/>
              </a:buClr>
              <a:buChar char="-"/>
              <a:tabLst>
                <a:tab pos="1584325" algn="l"/>
              </a:tabLst>
            </a:pPr>
            <a:r>
              <a:rPr sz="2050" spc="85" dirty="0">
                <a:solidFill>
                  <a:srgbClr val="0E0F16"/>
                </a:solidFill>
                <a:latin typeface="Arial"/>
                <a:cs typeface="Arial"/>
              </a:rPr>
              <a:t>Carbon</a:t>
            </a:r>
            <a:r>
              <a:rPr sz="2050" spc="35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90" dirty="0">
                <a:solidFill>
                  <a:srgbClr val="0E0F16"/>
                </a:solidFill>
                <a:latin typeface="Arial"/>
                <a:cs typeface="Arial"/>
              </a:rPr>
              <a:t>Offset,</a:t>
            </a:r>
            <a:r>
              <a:rPr sz="2050" spc="5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0E0F16"/>
                </a:solidFill>
                <a:latin typeface="Arial"/>
                <a:cs typeface="Arial"/>
              </a:rPr>
              <a:t>Solar</a:t>
            </a:r>
            <a:r>
              <a:rPr sz="2050" spc="65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E0F16"/>
                </a:solidFill>
                <a:latin typeface="Arial"/>
                <a:cs typeface="Arial"/>
              </a:rPr>
              <a:t>Energy</a:t>
            </a:r>
            <a:r>
              <a:rPr sz="2050" spc="10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-50" dirty="0">
                <a:solidFill>
                  <a:srgbClr val="1D1F24"/>
                </a:solidFill>
                <a:latin typeface="Arial"/>
                <a:cs typeface="Arial"/>
              </a:rPr>
              <a:t>- </a:t>
            </a:r>
            <a:r>
              <a:rPr sz="2050" spc="125" dirty="0">
                <a:solidFill>
                  <a:srgbClr val="010103"/>
                </a:solidFill>
                <a:latin typeface="Arial"/>
                <a:cs typeface="Arial"/>
              </a:rPr>
              <a:t>Indig</a:t>
            </a:r>
            <a:r>
              <a:rPr sz="2050" spc="125" dirty="0">
                <a:solidFill>
                  <a:srgbClr val="1D1F24"/>
                </a:solidFill>
                <a:latin typeface="Arial"/>
                <a:cs typeface="Arial"/>
              </a:rPr>
              <a:t>enous</a:t>
            </a:r>
            <a:r>
              <a:rPr sz="2050" spc="-90" dirty="0">
                <a:solidFill>
                  <a:srgbClr val="1D1F24"/>
                </a:solidFill>
                <a:latin typeface="Arial"/>
                <a:cs typeface="Arial"/>
              </a:rPr>
              <a:t> </a:t>
            </a:r>
            <a:r>
              <a:rPr sz="2050" spc="85" dirty="0">
                <a:solidFill>
                  <a:srgbClr val="0E0F16"/>
                </a:solidFill>
                <a:latin typeface="Arial"/>
                <a:cs typeface="Arial"/>
              </a:rPr>
              <a:t>Energy</a:t>
            </a:r>
            <a:r>
              <a:rPr sz="2050" spc="-40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60" dirty="0">
                <a:solidFill>
                  <a:srgbClr val="0E0F16"/>
                </a:solidFill>
                <a:latin typeface="Arial"/>
                <a:cs typeface="Arial"/>
              </a:rPr>
              <a:t>Australia</a:t>
            </a:r>
            <a:endParaRPr sz="2050">
              <a:latin typeface="Arial"/>
              <a:cs typeface="Arial"/>
            </a:endParaRPr>
          </a:p>
          <a:p>
            <a:pPr marL="1587500" marR="264795" lvl="1" indent="-250190">
              <a:lnSpc>
                <a:spcPct val="110800"/>
              </a:lnSpc>
              <a:spcBef>
                <a:spcPts val="1600"/>
              </a:spcBef>
              <a:buChar char="-"/>
              <a:tabLst>
                <a:tab pos="1587500" algn="l"/>
                <a:tab pos="1589405" algn="l"/>
              </a:tabLst>
            </a:pPr>
            <a:r>
              <a:rPr sz="2050" dirty="0">
                <a:solidFill>
                  <a:srgbClr val="F9852B"/>
                </a:solidFill>
                <a:latin typeface="Arial"/>
                <a:cs typeface="Arial"/>
              </a:rPr>
              <a:t>	</a:t>
            </a:r>
            <a:r>
              <a:rPr sz="2050" spc="70" dirty="0">
                <a:solidFill>
                  <a:srgbClr val="0E0F16"/>
                </a:solidFill>
                <a:latin typeface="Arial"/>
                <a:cs typeface="Arial"/>
              </a:rPr>
              <a:t>LLND</a:t>
            </a:r>
            <a:r>
              <a:rPr sz="2050" spc="-65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55" dirty="0">
                <a:solidFill>
                  <a:srgbClr val="0E0F16"/>
                </a:solidFill>
                <a:latin typeface="Arial"/>
                <a:cs typeface="Arial"/>
              </a:rPr>
              <a:t>Programs</a:t>
            </a:r>
            <a:r>
              <a:rPr sz="2050" spc="-15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85" dirty="0">
                <a:solidFill>
                  <a:srgbClr val="0E0F16"/>
                </a:solidFill>
                <a:latin typeface="Arial"/>
                <a:cs typeface="Arial"/>
              </a:rPr>
              <a:t>designed</a:t>
            </a:r>
            <a:r>
              <a:rPr sz="2050" spc="-45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145" dirty="0">
                <a:solidFill>
                  <a:srgbClr val="0E0F16"/>
                </a:solidFill>
                <a:latin typeface="Arial"/>
                <a:cs typeface="Arial"/>
              </a:rPr>
              <a:t>with </a:t>
            </a:r>
            <a:r>
              <a:rPr sz="2050" spc="85" dirty="0">
                <a:solidFill>
                  <a:srgbClr val="0E0F16"/>
                </a:solidFill>
                <a:latin typeface="Arial"/>
                <a:cs typeface="Arial"/>
              </a:rPr>
              <a:t>community</a:t>
            </a:r>
            <a:r>
              <a:rPr sz="2050" spc="105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55" dirty="0">
                <a:solidFill>
                  <a:srgbClr val="0E0F16"/>
                </a:solidFill>
                <a:latin typeface="Arial"/>
                <a:cs typeface="Arial"/>
              </a:rPr>
              <a:t>(Language,</a:t>
            </a:r>
            <a:r>
              <a:rPr sz="2050" spc="114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65" dirty="0">
                <a:solidFill>
                  <a:srgbClr val="0E0F16"/>
                </a:solidFill>
                <a:latin typeface="Arial"/>
                <a:cs typeface="Arial"/>
              </a:rPr>
              <a:t>Literacy</a:t>
            </a:r>
            <a:r>
              <a:rPr sz="2050" spc="65" dirty="0">
                <a:solidFill>
                  <a:srgbClr val="343336"/>
                </a:solidFill>
                <a:latin typeface="Arial"/>
                <a:cs typeface="Arial"/>
              </a:rPr>
              <a:t>, </a:t>
            </a:r>
            <a:r>
              <a:rPr sz="2050" spc="85" dirty="0">
                <a:solidFill>
                  <a:srgbClr val="0E0F16"/>
                </a:solidFill>
                <a:latin typeface="Arial"/>
                <a:cs typeface="Arial"/>
              </a:rPr>
              <a:t>Numeracy</a:t>
            </a:r>
            <a:r>
              <a:rPr sz="2050" spc="85" dirty="0">
                <a:solidFill>
                  <a:srgbClr val="343336"/>
                </a:solidFill>
                <a:latin typeface="Arial"/>
                <a:cs typeface="Arial"/>
              </a:rPr>
              <a:t>,</a:t>
            </a:r>
            <a:r>
              <a:rPr sz="2050" spc="-75" dirty="0">
                <a:solidFill>
                  <a:srgbClr val="343336"/>
                </a:solidFill>
                <a:latin typeface="Arial"/>
                <a:cs typeface="Arial"/>
              </a:rPr>
              <a:t> </a:t>
            </a:r>
            <a:r>
              <a:rPr sz="2050" spc="85" dirty="0">
                <a:solidFill>
                  <a:srgbClr val="0E0F16"/>
                </a:solidFill>
                <a:latin typeface="Arial"/>
                <a:cs typeface="Arial"/>
              </a:rPr>
              <a:t>Digital)</a:t>
            </a:r>
            <a:endParaRPr sz="2050">
              <a:latin typeface="Arial"/>
              <a:cs typeface="Arial"/>
            </a:endParaRPr>
          </a:p>
          <a:p>
            <a:pPr marL="1584960" marR="576580" lvl="1" indent="-247650">
              <a:lnSpc>
                <a:spcPct val="109000"/>
              </a:lnSpc>
              <a:spcBef>
                <a:spcPts val="1560"/>
              </a:spcBef>
              <a:buClr>
                <a:srgbClr val="F76908"/>
              </a:buClr>
              <a:buChar char="-"/>
              <a:tabLst>
                <a:tab pos="1587500" algn="l"/>
              </a:tabLst>
            </a:pPr>
            <a:r>
              <a:rPr sz="2050" spc="135" dirty="0">
                <a:solidFill>
                  <a:srgbClr val="0E0F16"/>
                </a:solidFill>
                <a:latin typeface="Arial"/>
                <a:cs typeface="Arial"/>
              </a:rPr>
              <a:t>Our</a:t>
            </a:r>
            <a:r>
              <a:rPr sz="2050" spc="-114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50" dirty="0">
                <a:solidFill>
                  <a:srgbClr val="0E0F16"/>
                </a:solidFill>
                <a:latin typeface="Arial"/>
                <a:cs typeface="Arial"/>
              </a:rPr>
              <a:t>Way</a:t>
            </a:r>
            <a:r>
              <a:rPr sz="2050" spc="-85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80" dirty="0">
                <a:solidFill>
                  <a:srgbClr val="0E0F16"/>
                </a:solidFill>
                <a:latin typeface="Arial"/>
                <a:cs typeface="Arial"/>
              </a:rPr>
              <a:t>Forward</a:t>
            </a:r>
            <a:r>
              <a:rPr sz="2050" spc="-85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55" dirty="0">
                <a:solidFill>
                  <a:srgbClr val="0E0F16"/>
                </a:solidFill>
                <a:latin typeface="Arial"/>
                <a:cs typeface="Arial"/>
              </a:rPr>
              <a:t>-</a:t>
            </a:r>
            <a:r>
              <a:rPr sz="2050" spc="-30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90" dirty="0">
                <a:solidFill>
                  <a:srgbClr val="0E0F16"/>
                </a:solidFill>
                <a:latin typeface="Arial"/>
                <a:cs typeface="Arial"/>
              </a:rPr>
              <a:t>Aboriginal 	</a:t>
            </a:r>
            <a:r>
              <a:rPr sz="2050" spc="60" dirty="0">
                <a:solidFill>
                  <a:srgbClr val="0E0F16"/>
                </a:solidFill>
                <a:latin typeface="Arial"/>
                <a:cs typeface="Arial"/>
              </a:rPr>
              <a:t>Family</a:t>
            </a:r>
            <a:r>
              <a:rPr sz="2050" spc="-30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55" dirty="0">
                <a:solidFill>
                  <a:srgbClr val="0E0F16"/>
                </a:solidFill>
                <a:latin typeface="Arial"/>
                <a:cs typeface="Arial"/>
              </a:rPr>
              <a:t>Safety</a:t>
            </a:r>
            <a:r>
              <a:rPr sz="2050" spc="60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E0F16"/>
                </a:solidFill>
                <a:latin typeface="Arial"/>
                <a:cs typeface="Arial"/>
              </a:rPr>
              <a:t>Strategy</a:t>
            </a:r>
            <a:endParaRPr sz="2050">
              <a:latin typeface="Arial"/>
              <a:cs typeface="Arial"/>
            </a:endParaRPr>
          </a:p>
          <a:p>
            <a:pPr marL="1587500" marR="5080" lvl="1" indent="-250190">
              <a:lnSpc>
                <a:spcPct val="116100"/>
              </a:lnSpc>
              <a:spcBef>
                <a:spcPts val="1645"/>
              </a:spcBef>
              <a:buClr>
                <a:srgbClr val="F9852B"/>
              </a:buClr>
              <a:buChar char="-"/>
              <a:tabLst>
                <a:tab pos="1587500" algn="l"/>
              </a:tabLst>
            </a:pPr>
            <a:r>
              <a:rPr sz="2050" dirty="0">
                <a:solidFill>
                  <a:srgbClr val="0E0F16"/>
                </a:solidFill>
                <a:latin typeface="Arial"/>
                <a:cs typeface="Arial"/>
              </a:rPr>
              <a:t>REAL</a:t>
            </a:r>
            <a:r>
              <a:rPr sz="2050" spc="-70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0E0F16"/>
                </a:solidFill>
                <a:latin typeface="Arial"/>
                <a:cs typeface="Arial"/>
              </a:rPr>
              <a:t>Justice</a:t>
            </a:r>
            <a:r>
              <a:rPr sz="2050" spc="65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55" dirty="0">
                <a:solidFill>
                  <a:srgbClr val="0E0F16"/>
                </a:solidFill>
                <a:latin typeface="Arial"/>
                <a:cs typeface="Arial"/>
              </a:rPr>
              <a:t>Transitional</a:t>
            </a:r>
            <a:r>
              <a:rPr sz="2050" spc="215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E0F16"/>
                </a:solidFill>
                <a:latin typeface="Arial"/>
                <a:cs typeface="Arial"/>
              </a:rPr>
              <a:t>Program </a:t>
            </a:r>
            <a:r>
              <a:rPr sz="2050" dirty="0">
                <a:solidFill>
                  <a:srgbClr val="0E0F16"/>
                </a:solidFill>
                <a:latin typeface="Arial"/>
                <a:cs typeface="Arial"/>
              </a:rPr>
              <a:t>Focus</a:t>
            </a:r>
            <a:r>
              <a:rPr sz="2050" spc="250" dirty="0">
                <a:solidFill>
                  <a:srgbClr val="0E0F16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E0F16"/>
                </a:solidFill>
                <a:latin typeface="Arial"/>
                <a:cs typeface="Arial"/>
              </a:rPr>
              <a:t>(DEWR)</a:t>
            </a:r>
            <a:endParaRPr sz="2000">
              <a:latin typeface="Arial"/>
              <a:cs typeface="Arial"/>
            </a:endParaRPr>
          </a:p>
          <a:p>
            <a:pPr marL="1185545" algn="ctr">
              <a:lnSpc>
                <a:spcPct val="100000"/>
              </a:lnSpc>
              <a:spcBef>
                <a:spcPts val="1860"/>
              </a:spcBef>
            </a:pPr>
            <a:r>
              <a:rPr sz="2400" spc="-50" dirty="0">
                <a:solidFill>
                  <a:srgbClr val="F9B356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84897" y="10002710"/>
            <a:ext cx="27051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1615" algn="l"/>
              </a:tabLst>
            </a:pPr>
            <a:r>
              <a:rPr sz="800" b="1" i="1" spc="-25" dirty="0">
                <a:solidFill>
                  <a:srgbClr val="F9852B"/>
                </a:solidFill>
                <a:latin typeface="Arial"/>
                <a:cs typeface="Arial"/>
              </a:rPr>
              <a:t>,I</a:t>
            </a:r>
            <a:r>
              <a:rPr sz="800" b="1" i="1" dirty="0">
                <a:solidFill>
                  <a:srgbClr val="F9852B"/>
                </a:solidFill>
                <a:latin typeface="Arial"/>
                <a:cs typeface="Arial"/>
              </a:rPr>
              <a:t>	</a:t>
            </a:r>
            <a:r>
              <a:rPr sz="800" spc="-50" dirty="0">
                <a:solidFill>
                  <a:srgbClr val="FBC182"/>
                </a:solidFill>
                <a:latin typeface="Arial"/>
                <a:cs typeface="Arial"/>
              </a:rPr>
              <a:t>"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7998" cy="102869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897026" y="1074592"/>
              <a:ext cx="1355090" cy="269875"/>
            </a:xfrm>
            <a:custGeom>
              <a:avLst/>
              <a:gdLst/>
              <a:ahLst/>
              <a:cxnLst/>
              <a:rect l="l" t="t" r="r" b="b"/>
              <a:pathLst>
                <a:path w="1355090" h="269875">
                  <a:moveTo>
                    <a:pt x="1152856" y="269270"/>
                  </a:moveTo>
                  <a:lnTo>
                    <a:pt x="1143391" y="267377"/>
                  </a:lnTo>
                  <a:lnTo>
                    <a:pt x="1134070" y="253390"/>
                  </a:lnTo>
                  <a:lnTo>
                    <a:pt x="1135966" y="243928"/>
                  </a:lnTo>
                  <a:lnTo>
                    <a:pt x="1277059" y="149863"/>
                  </a:lnTo>
                  <a:lnTo>
                    <a:pt x="6823" y="149866"/>
                  </a:lnTo>
                  <a:lnTo>
                    <a:pt x="0" y="143042"/>
                  </a:lnTo>
                  <a:lnTo>
                    <a:pt x="0" y="126232"/>
                  </a:lnTo>
                  <a:lnTo>
                    <a:pt x="6823" y="119408"/>
                  </a:lnTo>
                  <a:lnTo>
                    <a:pt x="1277061" y="119406"/>
                  </a:lnTo>
                  <a:lnTo>
                    <a:pt x="1135965" y="25342"/>
                  </a:lnTo>
                  <a:lnTo>
                    <a:pt x="1134073" y="15879"/>
                  </a:lnTo>
                  <a:lnTo>
                    <a:pt x="1143399" y="1892"/>
                  </a:lnTo>
                  <a:lnTo>
                    <a:pt x="1152859" y="0"/>
                  </a:lnTo>
                  <a:lnTo>
                    <a:pt x="1354810" y="134634"/>
                  </a:lnTo>
                  <a:lnTo>
                    <a:pt x="1152856" y="269270"/>
                  </a:lnTo>
                  <a:close/>
                </a:path>
              </a:pathLst>
            </a:custGeom>
            <a:solidFill>
              <a:srgbClr val="EBD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1490" dirty="0"/>
              <a:t>T</a:t>
            </a:r>
            <a:r>
              <a:rPr spc="-11565" dirty="0"/>
              <a:t>H</a:t>
            </a:r>
            <a:r>
              <a:rPr sz="43850" spc="-11490" dirty="0"/>
              <a:t>A</a:t>
            </a:r>
            <a:r>
              <a:rPr spc="-11565" dirty="0"/>
              <a:t>N</a:t>
            </a:r>
            <a:r>
              <a:rPr spc="-10110" dirty="0"/>
              <a:t>K</a:t>
            </a:r>
            <a:r>
              <a:rPr spc="-5400" dirty="0"/>
              <a:t> </a:t>
            </a:r>
            <a:r>
              <a:rPr spc="-13210" dirty="0"/>
              <a:t>Y</a:t>
            </a:r>
            <a:r>
              <a:rPr spc="-13610" dirty="0"/>
              <a:t>O</a:t>
            </a:r>
            <a:r>
              <a:rPr spc="-11940" dirty="0"/>
              <a:t>U</a:t>
            </a:r>
            <a:endParaRPr sz="4385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4983" y="8903207"/>
            <a:ext cx="4828031" cy="39928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16000" y="8866504"/>
            <a:ext cx="48126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Nyunngaku</a:t>
            </a:r>
            <a:r>
              <a:rPr sz="24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75" dirty="0">
                <a:solidFill>
                  <a:srgbClr val="FFFFFF"/>
                </a:solidFill>
                <a:latin typeface="Arial"/>
                <a:cs typeface="Arial"/>
              </a:rPr>
              <a:t>Aboriginal</a:t>
            </a:r>
            <a:r>
              <a:rPr sz="24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Corporation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96415" y="8903207"/>
            <a:ext cx="3468623" cy="39928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4033030" y="8866504"/>
            <a:ext cx="34194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75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www.nyunngaku.com.au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654586" y="2157254"/>
              <a:ext cx="2924175" cy="683260"/>
            </a:xfrm>
            <a:custGeom>
              <a:avLst/>
              <a:gdLst/>
              <a:ahLst/>
              <a:cxnLst/>
              <a:rect l="l" t="t" r="r" b="b"/>
              <a:pathLst>
                <a:path w="2924175" h="683260">
                  <a:moveTo>
                    <a:pt x="341559" y="0"/>
                  </a:moveTo>
                  <a:lnTo>
                    <a:pt x="2582500" y="0"/>
                  </a:lnTo>
                  <a:lnTo>
                    <a:pt x="2636255" y="4254"/>
                  </a:lnTo>
                  <a:lnTo>
                    <a:pt x="2688201" y="16766"/>
                  </a:lnTo>
                  <a:lnTo>
                    <a:pt x="2737423" y="37154"/>
                  </a:lnTo>
                  <a:lnTo>
                    <a:pt x="2783002" y="65039"/>
                  </a:lnTo>
                  <a:lnTo>
                    <a:pt x="2824021" y="100040"/>
                  </a:lnTo>
                  <a:lnTo>
                    <a:pt x="2859022" y="141059"/>
                  </a:lnTo>
                  <a:lnTo>
                    <a:pt x="2886907" y="186638"/>
                  </a:lnTo>
                  <a:lnTo>
                    <a:pt x="2907295" y="235859"/>
                  </a:lnTo>
                  <a:lnTo>
                    <a:pt x="2919807" y="287806"/>
                  </a:lnTo>
                  <a:lnTo>
                    <a:pt x="2924062" y="341560"/>
                  </a:lnTo>
                  <a:lnTo>
                    <a:pt x="2919807" y="395315"/>
                  </a:lnTo>
                  <a:lnTo>
                    <a:pt x="2907295" y="447261"/>
                  </a:lnTo>
                  <a:lnTo>
                    <a:pt x="2886907" y="496483"/>
                  </a:lnTo>
                  <a:lnTo>
                    <a:pt x="2859022" y="542061"/>
                  </a:lnTo>
                  <a:lnTo>
                    <a:pt x="2824021" y="583080"/>
                  </a:lnTo>
                  <a:lnTo>
                    <a:pt x="2783002" y="618081"/>
                  </a:lnTo>
                  <a:lnTo>
                    <a:pt x="2737423" y="645966"/>
                  </a:lnTo>
                  <a:lnTo>
                    <a:pt x="2688201" y="666354"/>
                  </a:lnTo>
                  <a:lnTo>
                    <a:pt x="2636255" y="678866"/>
                  </a:lnTo>
                  <a:lnTo>
                    <a:pt x="2582500" y="683121"/>
                  </a:lnTo>
                  <a:lnTo>
                    <a:pt x="341559" y="683121"/>
                  </a:lnTo>
                  <a:lnTo>
                    <a:pt x="287805" y="678865"/>
                  </a:lnTo>
                  <a:lnTo>
                    <a:pt x="235859" y="666354"/>
                  </a:lnTo>
                  <a:lnTo>
                    <a:pt x="186637" y="645966"/>
                  </a:lnTo>
                  <a:lnTo>
                    <a:pt x="141059" y="618081"/>
                  </a:lnTo>
                  <a:lnTo>
                    <a:pt x="100040" y="583079"/>
                  </a:lnTo>
                  <a:lnTo>
                    <a:pt x="65039" y="542061"/>
                  </a:lnTo>
                  <a:lnTo>
                    <a:pt x="37154" y="496482"/>
                  </a:lnTo>
                  <a:lnTo>
                    <a:pt x="16766" y="447261"/>
                  </a:lnTo>
                  <a:lnTo>
                    <a:pt x="4254" y="395314"/>
                  </a:lnTo>
                  <a:lnTo>
                    <a:pt x="0" y="341560"/>
                  </a:lnTo>
                  <a:lnTo>
                    <a:pt x="4254" y="287806"/>
                  </a:lnTo>
                  <a:lnTo>
                    <a:pt x="16766" y="235859"/>
                  </a:lnTo>
                  <a:lnTo>
                    <a:pt x="37154" y="186638"/>
                  </a:lnTo>
                  <a:lnTo>
                    <a:pt x="65039" y="141059"/>
                  </a:lnTo>
                  <a:lnTo>
                    <a:pt x="100040" y="100041"/>
                  </a:lnTo>
                  <a:lnTo>
                    <a:pt x="141059" y="65039"/>
                  </a:lnTo>
                  <a:lnTo>
                    <a:pt x="186637" y="37154"/>
                  </a:lnTo>
                  <a:lnTo>
                    <a:pt x="235859" y="16766"/>
                  </a:lnTo>
                  <a:lnTo>
                    <a:pt x="287805" y="4254"/>
                  </a:lnTo>
                  <a:lnTo>
                    <a:pt x="341559" y="0"/>
                  </a:lnTo>
                </a:path>
              </a:pathLst>
            </a:custGeom>
            <a:ln w="571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062304" y="2157259"/>
              <a:ext cx="2924810" cy="2005964"/>
            </a:xfrm>
            <a:custGeom>
              <a:avLst/>
              <a:gdLst/>
              <a:ahLst/>
              <a:cxnLst/>
              <a:rect l="l" t="t" r="r" b="b"/>
              <a:pathLst>
                <a:path w="2924809" h="2005964">
                  <a:moveTo>
                    <a:pt x="2924238" y="1663915"/>
                  </a:moveTo>
                  <a:lnTo>
                    <a:pt x="2919984" y="1610156"/>
                  </a:lnTo>
                  <a:lnTo>
                    <a:pt x="2907474" y="1558201"/>
                  </a:lnTo>
                  <a:lnTo>
                    <a:pt x="2887078" y="1508988"/>
                  </a:lnTo>
                  <a:lnTo>
                    <a:pt x="2859201" y="1463395"/>
                  </a:lnTo>
                  <a:lnTo>
                    <a:pt x="2824188" y="1422374"/>
                  </a:lnTo>
                  <a:lnTo>
                    <a:pt x="2783167" y="1387373"/>
                  </a:lnTo>
                  <a:lnTo>
                    <a:pt x="2737586" y="1359484"/>
                  </a:lnTo>
                  <a:lnTo>
                    <a:pt x="2688361" y="1339100"/>
                  </a:lnTo>
                  <a:lnTo>
                    <a:pt x="2636418" y="1326591"/>
                  </a:lnTo>
                  <a:lnTo>
                    <a:pt x="2582659" y="1322336"/>
                  </a:lnTo>
                  <a:lnTo>
                    <a:pt x="341579" y="1322336"/>
                  </a:lnTo>
                  <a:lnTo>
                    <a:pt x="287820" y="1326591"/>
                  </a:lnTo>
                  <a:lnTo>
                    <a:pt x="235877" y="1339100"/>
                  </a:lnTo>
                  <a:lnTo>
                    <a:pt x="186651" y="1359484"/>
                  </a:lnTo>
                  <a:lnTo>
                    <a:pt x="141071" y="1387373"/>
                  </a:lnTo>
                  <a:lnTo>
                    <a:pt x="100050" y="1422374"/>
                  </a:lnTo>
                  <a:lnTo>
                    <a:pt x="65036" y="1463395"/>
                  </a:lnTo>
                  <a:lnTo>
                    <a:pt x="37160" y="1508988"/>
                  </a:lnTo>
                  <a:lnTo>
                    <a:pt x="16764" y="1558201"/>
                  </a:lnTo>
                  <a:lnTo>
                    <a:pt x="4254" y="1610156"/>
                  </a:lnTo>
                  <a:lnTo>
                    <a:pt x="0" y="1663915"/>
                  </a:lnTo>
                  <a:lnTo>
                    <a:pt x="4254" y="1717675"/>
                  </a:lnTo>
                  <a:lnTo>
                    <a:pt x="16764" y="1769618"/>
                  </a:lnTo>
                  <a:lnTo>
                    <a:pt x="37160" y="1818843"/>
                  </a:lnTo>
                  <a:lnTo>
                    <a:pt x="65036" y="1864423"/>
                  </a:lnTo>
                  <a:lnTo>
                    <a:pt x="100050" y="1905444"/>
                  </a:lnTo>
                  <a:lnTo>
                    <a:pt x="141071" y="1940458"/>
                  </a:lnTo>
                  <a:lnTo>
                    <a:pt x="186651" y="1968334"/>
                  </a:lnTo>
                  <a:lnTo>
                    <a:pt x="235877" y="1988731"/>
                  </a:lnTo>
                  <a:lnTo>
                    <a:pt x="287820" y="2001240"/>
                  </a:lnTo>
                  <a:lnTo>
                    <a:pt x="341579" y="2005495"/>
                  </a:lnTo>
                  <a:lnTo>
                    <a:pt x="2582659" y="2005495"/>
                  </a:lnTo>
                  <a:lnTo>
                    <a:pt x="2636418" y="2001240"/>
                  </a:lnTo>
                  <a:lnTo>
                    <a:pt x="2688361" y="1988731"/>
                  </a:lnTo>
                  <a:lnTo>
                    <a:pt x="2737586" y="1968334"/>
                  </a:lnTo>
                  <a:lnTo>
                    <a:pt x="2783167" y="1940458"/>
                  </a:lnTo>
                  <a:lnTo>
                    <a:pt x="2824188" y="1905444"/>
                  </a:lnTo>
                  <a:lnTo>
                    <a:pt x="2859201" y="1864423"/>
                  </a:lnTo>
                  <a:lnTo>
                    <a:pt x="2887078" y="1818843"/>
                  </a:lnTo>
                  <a:lnTo>
                    <a:pt x="2907474" y="1769618"/>
                  </a:lnTo>
                  <a:lnTo>
                    <a:pt x="2919984" y="1717675"/>
                  </a:lnTo>
                  <a:lnTo>
                    <a:pt x="2924238" y="1663915"/>
                  </a:lnTo>
                  <a:close/>
                </a:path>
                <a:path w="2924809" h="2005964">
                  <a:moveTo>
                    <a:pt x="2924238" y="341579"/>
                  </a:moveTo>
                  <a:lnTo>
                    <a:pt x="2919984" y="287820"/>
                  </a:lnTo>
                  <a:lnTo>
                    <a:pt x="2907474" y="235877"/>
                  </a:lnTo>
                  <a:lnTo>
                    <a:pt x="2887078" y="186651"/>
                  </a:lnTo>
                  <a:lnTo>
                    <a:pt x="2859201" y="141071"/>
                  </a:lnTo>
                  <a:lnTo>
                    <a:pt x="2824188" y="100050"/>
                  </a:lnTo>
                  <a:lnTo>
                    <a:pt x="2783167" y="65049"/>
                  </a:lnTo>
                  <a:lnTo>
                    <a:pt x="2737586" y="37160"/>
                  </a:lnTo>
                  <a:lnTo>
                    <a:pt x="2688361" y="16764"/>
                  </a:lnTo>
                  <a:lnTo>
                    <a:pt x="2636418" y="4254"/>
                  </a:lnTo>
                  <a:lnTo>
                    <a:pt x="2582659" y="0"/>
                  </a:lnTo>
                  <a:lnTo>
                    <a:pt x="341579" y="0"/>
                  </a:lnTo>
                  <a:lnTo>
                    <a:pt x="287820" y="4254"/>
                  </a:lnTo>
                  <a:lnTo>
                    <a:pt x="235877" y="16764"/>
                  </a:lnTo>
                  <a:lnTo>
                    <a:pt x="186651" y="37160"/>
                  </a:lnTo>
                  <a:lnTo>
                    <a:pt x="141071" y="65049"/>
                  </a:lnTo>
                  <a:lnTo>
                    <a:pt x="100050" y="100050"/>
                  </a:lnTo>
                  <a:lnTo>
                    <a:pt x="65036" y="141071"/>
                  </a:lnTo>
                  <a:lnTo>
                    <a:pt x="37160" y="186651"/>
                  </a:lnTo>
                  <a:lnTo>
                    <a:pt x="16764" y="235877"/>
                  </a:lnTo>
                  <a:lnTo>
                    <a:pt x="4254" y="287820"/>
                  </a:lnTo>
                  <a:lnTo>
                    <a:pt x="0" y="341579"/>
                  </a:lnTo>
                  <a:lnTo>
                    <a:pt x="4254" y="395338"/>
                  </a:lnTo>
                  <a:lnTo>
                    <a:pt x="16764" y="447294"/>
                  </a:lnTo>
                  <a:lnTo>
                    <a:pt x="37160" y="496519"/>
                  </a:lnTo>
                  <a:lnTo>
                    <a:pt x="65036" y="542099"/>
                  </a:lnTo>
                  <a:lnTo>
                    <a:pt x="100050" y="583120"/>
                  </a:lnTo>
                  <a:lnTo>
                    <a:pt x="141071" y="618121"/>
                  </a:lnTo>
                  <a:lnTo>
                    <a:pt x="186651" y="646010"/>
                  </a:lnTo>
                  <a:lnTo>
                    <a:pt x="235877" y="666394"/>
                  </a:lnTo>
                  <a:lnTo>
                    <a:pt x="287820" y="678903"/>
                  </a:lnTo>
                  <a:lnTo>
                    <a:pt x="341579" y="683158"/>
                  </a:lnTo>
                  <a:lnTo>
                    <a:pt x="2582659" y="683158"/>
                  </a:lnTo>
                  <a:lnTo>
                    <a:pt x="2636418" y="678903"/>
                  </a:lnTo>
                  <a:lnTo>
                    <a:pt x="2688361" y="666394"/>
                  </a:lnTo>
                  <a:lnTo>
                    <a:pt x="2737586" y="646010"/>
                  </a:lnTo>
                  <a:lnTo>
                    <a:pt x="2783167" y="618121"/>
                  </a:lnTo>
                  <a:lnTo>
                    <a:pt x="2824188" y="583120"/>
                  </a:lnTo>
                  <a:lnTo>
                    <a:pt x="2859201" y="542099"/>
                  </a:lnTo>
                  <a:lnTo>
                    <a:pt x="2887078" y="496519"/>
                  </a:lnTo>
                  <a:lnTo>
                    <a:pt x="2907474" y="447294"/>
                  </a:lnTo>
                  <a:lnTo>
                    <a:pt x="2919984" y="395338"/>
                  </a:lnTo>
                  <a:lnTo>
                    <a:pt x="2924238" y="341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654586" y="3479586"/>
              <a:ext cx="2924175" cy="683260"/>
            </a:xfrm>
            <a:custGeom>
              <a:avLst/>
              <a:gdLst/>
              <a:ahLst/>
              <a:cxnLst/>
              <a:rect l="l" t="t" r="r" b="b"/>
              <a:pathLst>
                <a:path w="2924175" h="683260">
                  <a:moveTo>
                    <a:pt x="341559" y="0"/>
                  </a:moveTo>
                  <a:lnTo>
                    <a:pt x="2582500" y="0"/>
                  </a:lnTo>
                  <a:lnTo>
                    <a:pt x="2636255" y="4254"/>
                  </a:lnTo>
                  <a:lnTo>
                    <a:pt x="2688201" y="16766"/>
                  </a:lnTo>
                  <a:lnTo>
                    <a:pt x="2737423" y="37154"/>
                  </a:lnTo>
                  <a:lnTo>
                    <a:pt x="2783002" y="65039"/>
                  </a:lnTo>
                  <a:lnTo>
                    <a:pt x="2824021" y="100040"/>
                  </a:lnTo>
                  <a:lnTo>
                    <a:pt x="2859022" y="141059"/>
                  </a:lnTo>
                  <a:lnTo>
                    <a:pt x="2886907" y="186637"/>
                  </a:lnTo>
                  <a:lnTo>
                    <a:pt x="2907295" y="235859"/>
                  </a:lnTo>
                  <a:lnTo>
                    <a:pt x="2919807" y="287806"/>
                  </a:lnTo>
                  <a:lnTo>
                    <a:pt x="2924062" y="341560"/>
                  </a:lnTo>
                  <a:lnTo>
                    <a:pt x="2919807" y="395315"/>
                  </a:lnTo>
                  <a:lnTo>
                    <a:pt x="2907295" y="447261"/>
                  </a:lnTo>
                  <a:lnTo>
                    <a:pt x="2886907" y="496483"/>
                  </a:lnTo>
                  <a:lnTo>
                    <a:pt x="2859022" y="542061"/>
                  </a:lnTo>
                  <a:lnTo>
                    <a:pt x="2824021" y="583080"/>
                  </a:lnTo>
                  <a:lnTo>
                    <a:pt x="2783002" y="618081"/>
                  </a:lnTo>
                  <a:lnTo>
                    <a:pt x="2737423" y="645966"/>
                  </a:lnTo>
                  <a:lnTo>
                    <a:pt x="2688201" y="666354"/>
                  </a:lnTo>
                  <a:lnTo>
                    <a:pt x="2636255" y="678866"/>
                  </a:lnTo>
                  <a:lnTo>
                    <a:pt x="2582500" y="683121"/>
                  </a:lnTo>
                  <a:lnTo>
                    <a:pt x="341559" y="683121"/>
                  </a:lnTo>
                  <a:lnTo>
                    <a:pt x="287805" y="678865"/>
                  </a:lnTo>
                  <a:lnTo>
                    <a:pt x="235859" y="666354"/>
                  </a:lnTo>
                  <a:lnTo>
                    <a:pt x="186637" y="645966"/>
                  </a:lnTo>
                  <a:lnTo>
                    <a:pt x="141059" y="618081"/>
                  </a:lnTo>
                  <a:lnTo>
                    <a:pt x="100040" y="583079"/>
                  </a:lnTo>
                  <a:lnTo>
                    <a:pt x="65039" y="542061"/>
                  </a:lnTo>
                  <a:lnTo>
                    <a:pt x="37154" y="496482"/>
                  </a:lnTo>
                  <a:lnTo>
                    <a:pt x="16766" y="447261"/>
                  </a:lnTo>
                  <a:lnTo>
                    <a:pt x="4254" y="395314"/>
                  </a:lnTo>
                  <a:lnTo>
                    <a:pt x="0" y="341560"/>
                  </a:lnTo>
                  <a:lnTo>
                    <a:pt x="4254" y="287806"/>
                  </a:lnTo>
                  <a:lnTo>
                    <a:pt x="16766" y="235859"/>
                  </a:lnTo>
                  <a:lnTo>
                    <a:pt x="37154" y="186638"/>
                  </a:lnTo>
                  <a:lnTo>
                    <a:pt x="65039" y="141059"/>
                  </a:lnTo>
                  <a:lnTo>
                    <a:pt x="100040" y="100041"/>
                  </a:lnTo>
                  <a:lnTo>
                    <a:pt x="141059" y="65039"/>
                  </a:lnTo>
                  <a:lnTo>
                    <a:pt x="186637" y="37154"/>
                  </a:lnTo>
                  <a:lnTo>
                    <a:pt x="235859" y="16766"/>
                  </a:lnTo>
                  <a:lnTo>
                    <a:pt x="287805" y="4255"/>
                  </a:lnTo>
                  <a:lnTo>
                    <a:pt x="341559" y="0"/>
                  </a:lnTo>
                </a:path>
              </a:pathLst>
            </a:custGeom>
            <a:ln w="57149">
              <a:solidFill>
                <a:srgbClr val="EBDB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654586" y="4801918"/>
              <a:ext cx="2924175" cy="683260"/>
            </a:xfrm>
            <a:custGeom>
              <a:avLst/>
              <a:gdLst/>
              <a:ahLst/>
              <a:cxnLst/>
              <a:rect l="l" t="t" r="r" b="b"/>
              <a:pathLst>
                <a:path w="2924175" h="683260">
                  <a:moveTo>
                    <a:pt x="341559" y="0"/>
                  </a:moveTo>
                  <a:lnTo>
                    <a:pt x="2582500" y="0"/>
                  </a:lnTo>
                  <a:lnTo>
                    <a:pt x="2636255" y="4254"/>
                  </a:lnTo>
                  <a:lnTo>
                    <a:pt x="2688201" y="16766"/>
                  </a:lnTo>
                  <a:lnTo>
                    <a:pt x="2737423" y="37154"/>
                  </a:lnTo>
                  <a:lnTo>
                    <a:pt x="2783002" y="65039"/>
                  </a:lnTo>
                  <a:lnTo>
                    <a:pt x="2824021" y="100040"/>
                  </a:lnTo>
                  <a:lnTo>
                    <a:pt x="2859022" y="141059"/>
                  </a:lnTo>
                  <a:lnTo>
                    <a:pt x="2886907" y="186637"/>
                  </a:lnTo>
                  <a:lnTo>
                    <a:pt x="2907295" y="235859"/>
                  </a:lnTo>
                  <a:lnTo>
                    <a:pt x="2919807" y="287805"/>
                  </a:lnTo>
                  <a:lnTo>
                    <a:pt x="2924062" y="341560"/>
                  </a:lnTo>
                  <a:lnTo>
                    <a:pt x="2919807" y="395314"/>
                  </a:lnTo>
                  <a:lnTo>
                    <a:pt x="2907295" y="447261"/>
                  </a:lnTo>
                  <a:lnTo>
                    <a:pt x="2886907" y="496483"/>
                  </a:lnTo>
                  <a:lnTo>
                    <a:pt x="2859022" y="542061"/>
                  </a:lnTo>
                  <a:lnTo>
                    <a:pt x="2824020" y="583080"/>
                  </a:lnTo>
                  <a:lnTo>
                    <a:pt x="2783001" y="618081"/>
                  </a:lnTo>
                  <a:lnTo>
                    <a:pt x="2737423" y="645966"/>
                  </a:lnTo>
                  <a:lnTo>
                    <a:pt x="2688201" y="666354"/>
                  </a:lnTo>
                  <a:lnTo>
                    <a:pt x="2636255" y="678866"/>
                  </a:lnTo>
                  <a:lnTo>
                    <a:pt x="2582500" y="683121"/>
                  </a:lnTo>
                  <a:lnTo>
                    <a:pt x="341559" y="683120"/>
                  </a:lnTo>
                  <a:lnTo>
                    <a:pt x="287805" y="678865"/>
                  </a:lnTo>
                  <a:lnTo>
                    <a:pt x="235859" y="666354"/>
                  </a:lnTo>
                  <a:lnTo>
                    <a:pt x="186637" y="645966"/>
                  </a:lnTo>
                  <a:lnTo>
                    <a:pt x="141059" y="618081"/>
                  </a:lnTo>
                  <a:lnTo>
                    <a:pt x="100040" y="583079"/>
                  </a:lnTo>
                  <a:lnTo>
                    <a:pt x="65039" y="542061"/>
                  </a:lnTo>
                  <a:lnTo>
                    <a:pt x="37154" y="496482"/>
                  </a:lnTo>
                  <a:lnTo>
                    <a:pt x="16766" y="447261"/>
                  </a:lnTo>
                  <a:lnTo>
                    <a:pt x="4254" y="395314"/>
                  </a:lnTo>
                  <a:lnTo>
                    <a:pt x="0" y="341560"/>
                  </a:lnTo>
                  <a:lnTo>
                    <a:pt x="4254" y="287806"/>
                  </a:lnTo>
                  <a:lnTo>
                    <a:pt x="16766" y="235859"/>
                  </a:lnTo>
                  <a:lnTo>
                    <a:pt x="37154" y="186638"/>
                  </a:lnTo>
                  <a:lnTo>
                    <a:pt x="65039" y="141059"/>
                  </a:lnTo>
                  <a:lnTo>
                    <a:pt x="100040" y="100041"/>
                  </a:lnTo>
                  <a:lnTo>
                    <a:pt x="141059" y="65039"/>
                  </a:lnTo>
                  <a:lnTo>
                    <a:pt x="186637" y="37154"/>
                  </a:lnTo>
                  <a:lnTo>
                    <a:pt x="235859" y="16766"/>
                  </a:lnTo>
                  <a:lnTo>
                    <a:pt x="287805" y="4255"/>
                  </a:lnTo>
                  <a:lnTo>
                    <a:pt x="341559" y="0"/>
                  </a:lnTo>
                </a:path>
              </a:pathLst>
            </a:custGeom>
            <a:ln w="571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062309" y="4801918"/>
              <a:ext cx="2924810" cy="683260"/>
            </a:xfrm>
            <a:custGeom>
              <a:avLst/>
              <a:gdLst/>
              <a:ahLst/>
              <a:cxnLst/>
              <a:rect l="l" t="t" r="r" b="b"/>
              <a:pathLst>
                <a:path w="2924809" h="683260">
                  <a:moveTo>
                    <a:pt x="2582658" y="683162"/>
                  </a:moveTo>
                  <a:lnTo>
                    <a:pt x="341581" y="683162"/>
                  </a:lnTo>
                  <a:lnTo>
                    <a:pt x="287823" y="678907"/>
                  </a:lnTo>
                  <a:lnTo>
                    <a:pt x="235873" y="666395"/>
                  </a:lnTo>
                  <a:lnTo>
                    <a:pt x="186649" y="646005"/>
                  </a:lnTo>
                  <a:lnTo>
                    <a:pt x="141067" y="618119"/>
                  </a:lnTo>
                  <a:lnTo>
                    <a:pt x="100046" y="583116"/>
                  </a:lnTo>
                  <a:lnTo>
                    <a:pt x="65043" y="542094"/>
                  </a:lnTo>
                  <a:lnTo>
                    <a:pt x="37156" y="496513"/>
                  </a:lnTo>
                  <a:lnTo>
                    <a:pt x="16767" y="447288"/>
                  </a:lnTo>
                  <a:lnTo>
                    <a:pt x="4255" y="395339"/>
                  </a:lnTo>
                  <a:lnTo>
                    <a:pt x="0" y="341581"/>
                  </a:lnTo>
                  <a:lnTo>
                    <a:pt x="4255" y="287823"/>
                  </a:lnTo>
                  <a:lnTo>
                    <a:pt x="16767" y="235874"/>
                  </a:lnTo>
                  <a:lnTo>
                    <a:pt x="37156" y="186649"/>
                  </a:lnTo>
                  <a:lnTo>
                    <a:pt x="65043" y="141068"/>
                  </a:lnTo>
                  <a:lnTo>
                    <a:pt x="100046" y="100046"/>
                  </a:lnTo>
                  <a:lnTo>
                    <a:pt x="141067" y="65043"/>
                  </a:lnTo>
                  <a:lnTo>
                    <a:pt x="186649" y="37156"/>
                  </a:lnTo>
                  <a:lnTo>
                    <a:pt x="235873" y="16767"/>
                  </a:lnTo>
                  <a:lnTo>
                    <a:pt x="287823" y="4255"/>
                  </a:lnTo>
                  <a:lnTo>
                    <a:pt x="341581" y="0"/>
                  </a:lnTo>
                  <a:lnTo>
                    <a:pt x="2582658" y="0"/>
                  </a:lnTo>
                  <a:lnTo>
                    <a:pt x="2636416" y="4255"/>
                  </a:lnTo>
                  <a:lnTo>
                    <a:pt x="2688366" y="16767"/>
                  </a:lnTo>
                  <a:lnTo>
                    <a:pt x="2737590" y="37156"/>
                  </a:lnTo>
                  <a:lnTo>
                    <a:pt x="2783172" y="65043"/>
                  </a:lnTo>
                  <a:lnTo>
                    <a:pt x="2824193" y="100046"/>
                  </a:lnTo>
                  <a:lnTo>
                    <a:pt x="2859196" y="141068"/>
                  </a:lnTo>
                  <a:lnTo>
                    <a:pt x="2887083" y="186649"/>
                  </a:lnTo>
                  <a:lnTo>
                    <a:pt x="2907473" y="235874"/>
                  </a:lnTo>
                  <a:lnTo>
                    <a:pt x="2919986" y="287823"/>
                  </a:lnTo>
                  <a:lnTo>
                    <a:pt x="2924241" y="341581"/>
                  </a:lnTo>
                  <a:lnTo>
                    <a:pt x="2919986" y="395339"/>
                  </a:lnTo>
                  <a:lnTo>
                    <a:pt x="2907473" y="447288"/>
                  </a:lnTo>
                  <a:lnTo>
                    <a:pt x="2887083" y="496513"/>
                  </a:lnTo>
                  <a:lnTo>
                    <a:pt x="2859196" y="542094"/>
                  </a:lnTo>
                  <a:lnTo>
                    <a:pt x="2824193" y="583116"/>
                  </a:lnTo>
                  <a:lnTo>
                    <a:pt x="2783172" y="618119"/>
                  </a:lnTo>
                  <a:lnTo>
                    <a:pt x="2737590" y="646005"/>
                  </a:lnTo>
                  <a:lnTo>
                    <a:pt x="2688366" y="666395"/>
                  </a:lnTo>
                  <a:lnTo>
                    <a:pt x="2636416" y="678907"/>
                  </a:lnTo>
                  <a:lnTo>
                    <a:pt x="2582658" y="6831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54586" y="6124249"/>
              <a:ext cx="2924175" cy="683260"/>
            </a:xfrm>
            <a:custGeom>
              <a:avLst/>
              <a:gdLst/>
              <a:ahLst/>
              <a:cxnLst/>
              <a:rect l="l" t="t" r="r" b="b"/>
              <a:pathLst>
                <a:path w="2924175" h="683259">
                  <a:moveTo>
                    <a:pt x="341559" y="0"/>
                  </a:moveTo>
                  <a:lnTo>
                    <a:pt x="2582500" y="0"/>
                  </a:lnTo>
                  <a:lnTo>
                    <a:pt x="2636255" y="4254"/>
                  </a:lnTo>
                  <a:lnTo>
                    <a:pt x="2688201" y="16766"/>
                  </a:lnTo>
                  <a:lnTo>
                    <a:pt x="2737423" y="37154"/>
                  </a:lnTo>
                  <a:lnTo>
                    <a:pt x="2783001" y="65039"/>
                  </a:lnTo>
                  <a:lnTo>
                    <a:pt x="2824020" y="100040"/>
                  </a:lnTo>
                  <a:lnTo>
                    <a:pt x="2859022" y="141059"/>
                  </a:lnTo>
                  <a:lnTo>
                    <a:pt x="2886907" y="186637"/>
                  </a:lnTo>
                  <a:lnTo>
                    <a:pt x="2907295" y="235859"/>
                  </a:lnTo>
                  <a:lnTo>
                    <a:pt x="2919807" y="287805"/>
                  </a:lnTo>
                  <a:lnTo>
                    <a:pt x="2924062" y="341560"/>
                  </a:lnTo>
                  <a:lnTo>
                    <a:pt x="2919807" y="395314"/>
                  </a:lnTo>
                  <a:lnTo>
                    <a:pt x="2907295" y="447261"/>
                  </a:lnTo>
                  <a:lnTo>
                    <a:pt x="2886907" y="496482"/>
                  </a:lnTo>
                  <a:lnTo>
                    <a:pt x="2859022" y="542061"/>
                  </a:lnTo>
                  <a:lnTo>
                    <a:pt x="2824021" y="583080"/>
                  </a:lnTo>
                  <a:lnTo>
                    <a:pt x="2783002" y="618082"/>
                  </a:lnTo>
                  <a:lnTo>
                    <a:pt x="2737423" y="645966"/>
                  </a:lnTo>
                  <a:lnTo>
                    <a:pt x="2688201" y="666355"/>
                  </a:lnTo>
                  <a:lnTo>
                    <a:pt x="2636255" y="678866"/>
                  </a:lnTo>
                  <a:lnTo>
                    <a:pt x="2582500" y="683121"/>
                  </a:lnTo>
                  <a:lnTo>
                    <a:pt x="341559" y="683121"/>
                  </a:lnTo>
                  <a:lnTo>
                    <a:pt x="287805" y="678866"/>
                  </a:lnTo>
                  <a:lnTo>
                    <a:pt x="235858" y="666354"/>
                  </a:lnTo>
                  <a:lnTo>
                    <a:pt x="186637" y="645966"/>
                  </a:lnTo>
                  <a:lnTo>
                    <a:pt x="141058" y="618081"/>
                  </a:lnTo>
                  <a:lnTo>
                    <a:pt x="100040" y="583080"/>
                  </a:lnTo>
                  <a:lnTo>
                    <a:pt x="65039" y="542061"/>
                  </a:lnTo>
                  <a:lnTo>
                    <a:pt x="37154" y="496482"/>
                  </a:lnTo>
                  <a:lnTo>
                    <a:pt x="16766" y="447261"/>
                  </a:lnTo>
                  <a:lnTo>
                    <a:pt x="4254" y="395314"/>
                  </a:lnTo>
                  <a:lnTo>
                    <a:pt x="0" y="341560"/>
                  </a:lnTo>
                  <a:lnTo>
                    <a:pt x="4254" y="287806"/>
                  </a:lnTo>
                  <a:lnTo>
                    <a:pt x="16766" y="235859"/>
                  </a:lnTo>
                  <a:lnTo>
                    <a:pt x="37154" y="186638"/>
                  </a:lnTo>
                  <a:lnTo>
                    <a:pt x="65039" y="141059"/>
                  </a:lnTo>
                  <a:lnTo>
                    <a:pt x="100040" y="100041"/>
                  </a:lnTo>
                  <a:lnTo>
                    <a:pt x="141059" y="65039"/>
                  </a:lnTo>
                  <a:lnTo>
                    <a:pt x="186637" y="37154"/>
                  </a:lnTo>
                  <a:lnTo>
                    <a:pt x="235859" y="16766"/>
                  </a:lnTo>
                  <a:lnTo>
                    <a:pt x="287805" y="4255"/>
                  </a:lnTo>
                  <a:lnTo>
                    <a:pt x="341559" y="0"/>
                  </a:lnTo>
                </a:path>
              </a:pathLst>
            </a:custGeom>
            <a:ln w="571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062309" y="6124250"/>
              <a:ext cx="2924810" cy="683260"/>
            </a:xfrm>
            <a:custGeom>
              <a:avLst/>
              <a:gdLst/>
              <a:ahLst/>
              <a:cxnLst/>
              <a:rect l="l" t="t" r="r" b="b"/>
              <a:pathLst>
                <a:path w="2924809" h="683259">
                  <a:moveTo>
                    <a:pt x="2582658" y="683163"/>
                  </a:moveTo>
                  <a:lnTo>
                    <a:pt x="341581" y="683163"/>
                  </a:lnTo>
                  <a:lnTo>
                    <a:pt x="287823" y="678907"/>
                  </a:lnTo>
                  <a:lnTo>
                    <a:pt x="235873" y="666395"/>
                  </a:lnTo>
                  <a:lnTo>
                    <a:pt x="186649" y="646006"/>
                  </a:lnTo>
                  <a:lnTo>
                    <a:pt x="141067" y="618119"/>
                  </a:lnTo>
                  <a:lnTo>
                    <a:pt x="100046" y="583116"/>
                  </a:lnTo>
                  <a:lnTo>
                    <a:pt x="65043" y="542094"/>
                  </a:lnTo>
                  <a:lnTo>
                    <a:pt x="37156" y="496513"/>
                  </a:lnTo>
                  <a:lnTo>
                    <a:pt x="16767" y="447288"/>
                  </a:lnTo>
                  <a:lnTo>
                    <a:pt x="4255" y="395339"/>
                  </a:lnTo>
                  <a:lnTo>
                    <a:pt x="0" y="341581"/>
                  </a:lnTo>
                  <a:lnTo>
                    <a:pt x="4255" y="287824"/>
                  </a:lnTo>
                  <a:lnTo>
                    <a:pt x="16767" y="235874"/>
                  </a:lnTo>
                  <a:lnTo>
                    <a:pt x="37156" y="186649"/>
                  </a:lnTo>
                  <a:lnTo>
                    <a:pt x="65043" y="141068"/>
                  </a:lnTo>
                  <a:lnTo>
                    <a:pt x="100046" y="100046"/>
                  </a:lnTo>
                  <a:lnTo>
                    <a:pt x="141067" y="65043"/>
                  </a:lnTo>
                  <a:lnTo>
                    <a:pt x="186649" y="37157"/>
                  </a:lnTo>
                  <a:lnTo>
                    <a:pt x="235873" y="16767"/>
                  </a:lnTo>
                  <a:lnTo>
                    <a:pt x="287823" y="4255"/>
                  </a:lnTo>
                  <a:lnTo>
                    <a:pt x="341581" y="0"/>
                  </a:lnTo>
                  <a:lnTo>
                    <a:pt x="2582658" y="0"/>
                  </a:lnTo>
                  <a:lnTo>
                    <a:pt x="2636416" y="4255"/>
                  </a:lnTo>
                  <a:lnTo>
                    <a:pt x="2688366" y="16767"/>
                  </a:lnTo>
                  <a:lnTo>
                    <a:pt x="2737590" y="37157"/>
                  </a:lnTo>
                  <a:lnTo>
                    <a:pt x="2783172" y="65043"/>
                  </a:lnTo>
                  <a:lnTo>
                    <a:pt x="2824193" y="100046"/>
                  </a:lnTo>
                  <a:lnTo>
                    <a:pt x="2859196" y="141068"/>
                  </a:lnTo>
                  <a:lnTo>
                    <a:pt x="2887083" y="186649"/>
                  </a:lnTo>
                  <a:lnTo>
                    <a:pt x="2907473" y="235874"/>
                  </a:lnTo>
                  <a:lnTo>
                    <a:pt x="2919986" y="287824"/>
                  </a:lnTo>
                  <a:lnTo>
                    <a:pt x="2924241" y="341581"/>
                  </a:lnTo>
                  <a:lnTo>
                    <a:pt x="2919986" y="395339"/>
                  </a:lnTo>
                  <a:lnTo>
                    <a:pt x="2907473" y="447288"/>
                  </a:lnTo>
                  <a:lnTo>
                    <a:pt x="2887083" y="496513"/>
                  </a:lnTo>
                  <a:lnTo>
                    <a:pt x="2859196" y="542094"/>
                  </a:lnTo>
                  <a:lnTo>
                    <a:pt x="2824193" y="583116"/>
                  </a:lnTo>
                  <a:lnTo>
                    <a:pt x="2783172" y="618119"/>
                  </a:lnTo>
                  <a:lnTo>
                    <a:pt x="2737590" y="646006"/>
                  </a:lnTo>
                  <a:lnTo>
                    <a:pt x="2688366" y="666395"/>
                  </a:lnTo>
                  <a:lnTo>
                    <a:pt x="2636416" y="678907"/>
                  </a:lnTo>
                  <a:lnTo>
                    <a:pt x="2582658" y="6831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654586" y="7446581"/>
              <a:ext cx="2924175" cy="683260"/>
            </a:xfrm>
            <a:custGeom>
              <a:avLst/>
              <a:gdLst/>
              <a:ahLst/>
              <a:cxnLst/>
              <a:rect l="l" t="t" r="r" b="b"/>
              <a:pathLst>
                <a:path w="2924175" h="683259">
                  <a:moveTo>
                    <a:pt x="341559" y="0"/>
                  </a:moveTo>
                  <a:lnTo>
                    <a:pt x="2582500" y="0"/>
                  </a:lnTo>
                  <a:lnTo>
                    <a:pt x="2636255" y="4254"/>
                  </a:lnTo>
                  <a:lnTo>
                    <a:pt x="2688201" y="16766"/>
                  </a:lnTo>
                  <a:lnTo>
                    <a:pt x="2737423" y="37154"/>
                  </a:lnTo>
                  <a:lnTo>
                    <a:pt x="2783001" y="65039"/>
                  </a:lnTo>
                  <a:lnTo>
                    <a:pt x="2824020" y="100040"/>
                  </a:lnTo>
                  <a:lnTo>
                    <a:pt x="2859022" y="141059"/>
                  </a:lnTo>
                  <a:lnTo>
                    <a:pt x="2886907" y="186637"/>
                  </a:lnTo>
                  <a:lnTo>
                    <a:pt x="2907295" y="235859"/>
                  </a:lnTo>
                  <a:lnTo>
                    <a:pt x="2919807" y="287805"/>
                  </a:lnTo>
                  <a:lnTo>
                    <a:pt x="2924062" y="341560"/>
                  </a:lnTo>
                  <a:lnTo>
                    <a:pt x="2919807" y="395314"/>
                  </a:lnTo>
                  <a:lnTo>
                    <a:pt x="2907295" y="447261"/>
                  </a:lnTo>
                  <a:lnTo>
                    <a:pt x="2886907" y="496482"/>
                  </a:lnTo>
                  <a:lnTo>
                    <a:pt x="2859022" y="542061"/>
                  </a:lnTo>
                  <a:lnTo>
                    <a:pt x="2824021" y="583080"/>
                  </a:lnTo>
                  <a:lnTo>
                    <a:pt x="2783002" y="618081"/>
                  </a:lnTo>
                  <a:lnTo>
                    <a:pt x="2737423" y="645966"/>
                  </a:lnTo>
                  <a:lnTo>
                    <a:pt x="2688201" y="666354"/>
                  </a:lnTo>
                  <a:lnTo>
                    <a:pt x="2636255" y="678866"/>
                  </a:lnTo>
                  <a:lnTo>
                    <a:pt x="2582500" y="683121"/>
                  </a:lnTo>
                  <a:lnTo>
                    <a:pt x="341559" y="683121"/>
                  </a:lnTo>
                  <a:lnTo>
                    <a:pt x="287805" y="678865"/>
                  </a:lnTo>
                  <a:lnTo>
                    <a:pt x="235859" y="666354"/>
                  </a:lnTo>
                  <a:lnTo>
                    <a:pt x="186637" y="645966"/>
                  </a:lnTo>
                  <a:lnTo>
                    <a:pt x="141059" y="618081"/>
                  </a:lnTo>
                  <a:lnTo>
                    <a:pt x="100040" y="583079"/>
                  </a:lnTo>
                  <a:lnTo>
                    <a:pt x="65039" y="542061"/>
                  </a:lnTo>
                  <a:lnTo>
                    <a:pt x="37154" y="496482"/>
                  </a:lnTo>
                  <a:lnTo>
                    <a:pt x="16766" y="447261"/>
                  </a:lnTo>
                  <a:lnTo>
                    <a:pt x="4254" y="395314"/>
                  </a:lnTo>
                  <a:lnTo>
                    <a:pt x="0" y="341560"/>
                  </a:lnTo>
                  <a:lnTo>
                    <a:pt x="4255" y="287806"/>
                  </a:lnTo>
                  <a:lnTo>
                    <a:pt x="16766" y="235859"/>
                  </a:lnTo>
                  <a:lnTo>
                    <a:pt x="37154" y="186638"/>
                  </a:lnTo>
                  <a:lnTo>
                    <a:pt x="65039" y="141059"/>
                  </a:lnTo>
                  <a:lnTo>
                    <a:pt x="100040" y="100041"/>
                  </a:lnTo>
                  <a:lnTo>
                    <a:pt x="141059" y="65039"/>
                  </a:lnTo>
                  <a:lnTo>
                    <a:pt x="186637" y="37154"/>
                  </a:lnTo>
                  <a:lnTo>
                    <a:pt x="235859" y="16766"/>
                  </a:lnTo>
                  <a:lnTo>
                    <a:pt x="287805" y="4255"/>
                  </a:lnTo>
                  <a:lnTo>
                    <a:pt x="341559" y="0"/>
                  </a:lnTo>
                </a:path>
              </a:pathLst>
            </a:custGeom>
            <a:ln w="571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062304" y="1074597"/>
              <a:ext cx="3189605" cy="7055484"/>
            </a:xfrm>
            <a:custGeom>
              <a:avLst/>
              <a:gdLst/>
              <a:ahLst/>
              <a:cxnLst/>
              <a:rect l="l" t="t" r="r" b="b"/>
              <a:pathLst>
                <a:path w="3189605" h="7055484">
                  <a:moveTo>
                    <a:pt x="2924238" y="6713575"/>
                  </a:moveTo>
                  <a:lnTo>
                    <a:pt x="2919984" y="6659816"/>
                  </a:lnTo>
                  <a:lnTo>
                    <a:pt x="2907474" y="6607861"/>
                  </a:lnTo>
                  <a:lnTo>
                    <a:pt x="2887078" y="6558635"/>
                  </a:lnTo>
                  <a:lnTo>
                    <a:pt x="2859201" y="6513055"/>
                  </a:lnTo>
                  <a:lnTo>
                    <a:pt x="2824188" y="6472034"/>
                  </a:lnTo>
                  <a:lnTo>
                    <a:pt x="2783167" y="6437033"/>
                  </a:lnTo>
                  <a:lnTo>
                    <a:pt x="2737586" y="6409144"/>
                  </a:lnTo>
                  <a:lnTo>
                    <a:pt x="2688361" y="6388760"/>
                  </a:lnTo>
                  <a:lnTo>
                    <a:pt x="2636418" y="6376251"/>
                  </a:lnTo>
                  <a:lnTo>
                    <a:pt x="2582659" y="6371996"/>
                  </a:lnTo>
                  <a:lnTo>
                    <a:pt x="341579" y="6371996"/>
                  </a:lnTo>
                  <a:lnTo>
                    <a:pt x="287820" y="6376251"/>
                  </a:lnTo>
                  <a:lnTo>
                    <a:pt x="235877" y="6388760"/>
                  </a:lnTo>
                  <a:lnTo>
                    <a:pt x="186651" y="6409144"/>
                  </a:lnTo>
                  <a:lnTo>
                    <a:pt x="141071" y="6437033"/>
                  </a:lnTo>
                  <a:lnTo>
                    <a:pt x="100050" y="6472034"/>
                  </a:lnTo>
                  <a:lnTo>
                    <a:pt x="65036" y="6513055"/>
                  </a:lnTo>
                  <a:lnTo>
                    <a:pt x="37160" y="6558635"/>
                  </a:lnTo>
                  <a:lnTo>
                    <a:pt x="16764" y="6607861"/>
                  </a:lnTo>
                  <a:lnTo>
                    <a:pt x="4254" y="6659816"/>
                  </a:lnTo>
                  <a:lnTo>
                    <a:pt x="0" y="6713575"/>
                  </a:lnTo>
                  <a:lnTo>
                    <a:pt x="4254" y="6767335"/>
                  </a:lnTo>
                  <a:lnTo>
                    <a:pt x="16764" y="6819278"/>
                  </a:lnTo>
                  <a:lnTo>
                    <a:pt x="37160" y="6868503"/>
                  </a:lnTo>
                  <a:lnTo>
                    <a:pt x="65036" y="6914083"/>
                  </a:lnTo>
                  <a:lnTo>
                    <a:pt x="100050" y="6955104"/>
                  </a:lnTo>
                  <a:lnTo>
                    <a:pt x="141071" y="6990105"/>
                  </a:lnTo>
                  <a:lnTo>
                    <a:pt x="186651" y="7017994"/>
                  </a:lnTo>
                  <a:lnTo>
                    <a:pt x="235877" y="7038391"/>
                  </a:lnTo>
                  <a:lnTo>
                    <a:pt x="287820" y="7050900"/>
                  </a:lnTo>
                  <a:lnTo>
                    <a:pt x="341579" y="7055155"/>
                  </a:lnTo>
                  <a:lnTo>
                    <a:pt x="2582659" y="7055155"/>
                  </a:lnTo>
                  <a:lnTo>
                    <a:pt x="2636418" y="7050900"/>
                  </a:lnTo>
                  <a:lnTo>
                    <a:pt x="2688361" y="7038391"/>
                  </a:lnTo>
                  <a:lnTo>
                    <a:pt x="2737586" y="7017994"/>
                  </a:lnTo>
                  <a:lnTo>
                    <a:pt x="2783167" y="6990105"/>
                  </a:lnTo>
                  <a:lnTo>
                    <a:pt x="2824188" y="6955104"/>
                  </a:lnTo>
                  <a:lnTo>
                    <a:pt x="2859201" y="6914083"/>
                  </a:lnTo>
                  <a:lnTo>
                    <a:pt x="2887078" y="6868503"/>
                  </a:lnTo>
                  <a:lnTo>
                    <a:pt x="2907474" y="6819278"/>
                  </a:lnTo>
                  <a:lnTo>
                    <a:pt x="2919984" y="6767335"/>
                  </a:lnTo>
                  <a:lnTo>
                    <a:pt x="2924238" y="6713575"/>
                  </a:lnTo>
                  <a:close/>
                </a:path>
                <a:path w="3189605" h="7055484">
                  <a:moveTo>
                    <a:pt x="3189528" y="134632"/>
                  </a:moveTo>
                  <a:lnTo>
                    <a:pt x="2987573" y="0"/>
                  </a:lnTo>
                  <a:lnTo>
                    <a:pt x="2978112" y="1892"/>
                  </a:lnTo>
                  <a:lnTo>
                    <a:pt x="2968790" y="15875"/>
                  </a:lnTo>
                  <a:lnTo>
                    <a:pt x="2970682" y="25349"/>
                  </a:lnTo>
                  <a:lnTo>
                    <a:pt x="3111779" y="119405"/>
                  </a:lnTo>
                  <a:lnTo>
                    <a:pt x="1841538" y="119405"/>
                  </a:lnTo>
                  <a:lnTo>
                    <a:pt x="1834718" y="126238"/>
                  </a:lnTo>
                  <a:lnTo>
                    <a:pt x="1834718" y="143040"/>
                  </a:lnTo>
                  <a:lnTo>
                    <a:pt x="1841538" y="149872"/>
                  </a:lnTo>
                  <a:lnTo>
                    <a:pt x="3111779" y="149860"/>
                  </a:lnTo>
                  <a:lnTo>
                    <a:pt x="2970682" y="243928"/>
                  </a:lnTo>
                  <a:lnTo>
                    <a:pt x="2968790" y="253390"/>
                  </a:lnTo>
                  <a:lnTo>
                    <a:pt x="2978112" y="267373"/>
                  </a:lnTo>
                  <a:lnTo>
                    <a:pt x="2987573" y="269278"/>
                  </a:lnTo>
                  <a:lnTo>
                    <a:pt x="3189528" y="1346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16000" y="1480338"/>
            <a:ext cx="8856980" cy="6035040"/>
          </a:xfrm>
          <a:prstGeom prst="rect">
            <a:avLst/>
          </a:prstGeom>
        </p:spPr>
        <p:txBody>
          <a:bodyPr vert="horz" wrap="square" lIns="0" tIns="836930" rIns="0" bIns="0" rtlCol="0">
            <a:spAutoFit/>
          </a:bodyPr>
          <a:lstStyle/>
          <a:p>
            <a:pPr marL="12700" marR="2115820">
              <a:lnSpc>
                <a:spcPct val="73100"/>
              </a:lnSpc>
              <a:spcBef>
                <a:spcPts val="6590"/>
              </a:spcBef>
            </a:pPr>
            <a:r>
              <a:rPr sz="20100" spc="-4015" dirty="0">
                <a:solidFill>
                  <a:srgbClr val="FFFFFF"/>
                </a:solidFill>
                <a:latin typeface="Calibri"/>
                <a:cs typeface="Calibri"/>
              </a:rPr>
              <a:t>TA</a:t>
            </a:r>
            <a:r>
              <a:rPr sz="20100" spc="-399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20100" spc="-396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0100" spc="-3379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100" spc="-2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100" spc="-535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0100" spc="-459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0100" spc="50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100" spc="-459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0100" spc="-47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0100" spc="-46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0100" spc="-45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0100" spc="-46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100" spc="-46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0100" spc="-45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0100" spc="-396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0100">
              <a:latin typeface="Calibri"/>
              <a:cs typeface="Calibri"/>
            </a:endParaRPr>
          </a:p>
          <a:p>
            <a:pPr marL="12700" marR="5080">
              <a:lnSpc>
                <a:spcPct val="104200"/>
              </a:lnSpc>
              <a:spcBef>
                <a:spcPts val="107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This table of contents maps our journey—who we are, what we’ve achieved, and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where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we’re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heading.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6000" y="7787052"/>
            <a:ext cx="8449945" cy="87121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It highlights our 2026 milestones, leadership, governance, and the community-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led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programs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driving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real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impact.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From education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 future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pathways,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each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section reflects our commitment to culture, community, and long-term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opportunity.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6000" y="8930052"/>
            <a:ext cx="8717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This is not just a presentation — it’s our story of growth, strength, and the road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ahead.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425702" y="2313223"/>
            <a:ext cx="1382395" cy="337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spc="-10" dirty="0">
                <a:solidFill>
                  <a:srgbClr val="FFFFFF"/>
                </a:solidFill>
                <a:latin typeface="Arial"/>
                <a:cs typeface="Arial"/>
              </a:rPr>
              <a:t>Introduction</a:t>
            </a:r>
            <a:endParaRPr sz="20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021154" y="2313223"/>
            <a:ext cx="1006475" cy="337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spc="-10" dirty="0">
                <a:solidFill>
                  <a:srgbClr val="171717"/>
                </a:solidFill>
                <a:latin typeface="Arial"/>
                <a:cs typeface="Arial"/>
              </a:rPr>
              <a:t>Timeline</a:t>
            </a:r>
            <a:endParaRPr sz="20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804609" y="3634714"/>
            <a:ext cx="1439545" cy="337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spc="-10" dirty="0">
                <a:solidFill>
                  <a:srgbClr val="171717"/>
                </a:solidFill>
                <a:latin typeface="Arial"/>
                <a:cs typeface="Arial"/>
              </a:rPr>
              <a:t>Governance</a:t>
            </a:r>
            <a:endParaRPr sz="20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209157" y="3635554"/>
            <a:ext cx="1814830" cy="337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2026</a:t>
            </a:r>
            <a:r>
              <a:rPr sz="20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10" dirty="0">
                <a:solidFill>
                  <a:srgbClr val="FFFFFF"/>
                </a:solidFill>
                <a:latin typeface="Arial"/>
                <a:cs typeface="Arial"/>
              </a:rPr>
              <a:t>Highlights</a:t>
            </a:r>
            <a:endParaRPr sz="20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382393" y="4957886"/>
            <a:ext cx="1468755" cy="337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0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10" dirty="0">
                <a:solidFill>
                  <a:srgbClr val="FFFFFF"/>
                </a:solidFill>
                <a:latin typeface="Arial"/>
                <a:cs typeface="Arial"/>
              </a:rPr>
              <a:t>Leaders</a:t>
            </a:r>
            <a:endParaRPr sz="20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905842" y="4957886"/>
            <a:ext cx="1237615" cy="337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dirty="0">
                <a:solidFill>
                  <a:srgbClr val="171717"/>
                </a:solidFill>
                <a:latin typeface="Arial"/>
                <a:cs typeface="Arial"/>
              </a:rPr>
              <a:t>Our</a:t>
            </a:r>
            <a:r>
              <a:rPr sz="2050" spc="-5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sz="2050" spc="-10" dirty="0">
                <a:solidFill>
                  <a:srgbClr val="171717"/>
                </a:solidFill>
                <a:latin typeface="Arial"/>
                <a:cs typeface="Arial"/>
              </a:rPr>
              <a:t>Model</a:t>
            </a:r>
            <a:endParaRPr sz="20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957042" y="6280217"/>
            <a:ext cx="2319655" cy="337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sz="205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10" dirty="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20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934387" y="6279377"/>
            <a:ext cx="1180465" cy="337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spc="-10" dirty="0">
                <a:solidFill>
                  <a:srgbClr val="171717"/>
                </a:solidFill>
                <a:latin typeface="Arial"/>
                <a:cs typeface="Arial"/>
              </a:rPr>
              <a:t>Education</a:t>
            </a:r>
            <a:endParaRPr sz="20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649540" y="7601709"/>
            <a:ext cx="934085" cy="337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spc="-10" dirty="0">
                <a:solidFill>
                  <a:srgbClr val="FFFFFF"/>
                </a:solidFill>
                <a:latin typeface="Arial"/>
                <a:cs typeface="Arial"/>
              </a:rPr>
              <a:t>Nursery</a:t>
            </a:r>
            <a:endParaRPr sz="20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747013" y="7601709"/>
            <a:ext cx="1555115" cy="337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dirty="0">
                <a:solidFill>
                  <a:srgbClr val="171717"/>
                </a:solidFill>
                <a:latin typeface="Arial"/>
                <a:cs typeface="Arial"/>
              </a:rPr>
              <a:t>Next</a:t>
            </a:r>
            <a:r>
              <a:rPr sz="2050" spc="-55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sz="2050" spc="-10" dirty="0">
                <a:solidFill>
                  <a:srgbClr val="171717"/>
                </a:solidFill>
                <a:latin typeface="Arial"/>
                <a:cs typeface="Arial"/>
              </a:rPr>
              <a:t>Chapter</a:t>
            </a:r>
            <a:endParaRPr sz="2050">
              <a:latin typeface="Arial"/>
              <a:cs typeface="Arial"/>
            </a:endParaRPr>
          </a:p>
        </p:txBody>
      </p:sp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5839" y="996696"/>
            <a:ext cx="3721607" cy="353567"/>
          </a:xfrm>
          <a:prstGeom prst="rect">
            <a:avLst/>
          </a:prstGeom>
        </p:spPr>
      </p:pic>
      <p:sp>
        <p:nvSpPr>
          <p:cNvPr id="27" name="object 27" descr="$PPTXTitle"/>
          <p:cNvSpPr txBox="1">
            <a:spLocks noGrp="1"/>
          </p:cNvSpPr>
          <p:nvPr>
            <p:ph type="title"/>
          </p:nvPr>
        </p:nvSpPr>
        <p:spPr>
          <a:xfrm>
            <a:off x="1016000" y="960082"/>
            <a:ext cx="3701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80" dirty="0">
                <a:latin typeface="Arial"/>
                <a:cs typeface="Arial"/>
              </a:rPr>
              <a:t>Cultural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Launch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spc="-60" dirty="0">
                <a:latin typeface="Arial"/>
                <a:cs typeface="Arial"/>
              </a:rPr>
              <a:t>Presentation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72615" y="8903207"/>
            <a:ext cx="3209543" cy="399287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14105360" y="8866504"/>
            <a:ext cx="3166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75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www.nyunngaku.com.au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0893" y="0"/>
            <a:ext cx="16849724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305780" cy="10239375"/>
            <a:chOff x="0" y="0"/>
            <a:chExt cx="18305780" cy="102393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391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48846" y="0"/>
              <a:ext cx="405866" cy="31121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155874" y="3827861"/>
              <a:ext cx="0" cy="2560320"/>
            </a:xfrm>
            <a:custGeom>
              <a:avLst/>
              <a:gdLst/>
              <a:ahLst/>
              <a:cxnLst/>
              <a:rect l="l" t="t" r="r" b="b"/>
              <a:pathLst>
                <a:path h="2560320">
                  <a:moveTo>
                    <a:pt x="0" y="2559733"/>
                  </a:moveTo>
                  <a:lnTo>
                    <a:pt x="0" y="0"/>
                  </a:lnTo>
                </a:path>
              </a:pathLst>
            </a:custGeom>
            <a:ln w="596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287868" y="2607800"/>
              <a:ext cx="0" cy="454659"/>
            </a:xfrm>
            <a:custGeom>
              <a:avLst/>
              <a:gdLst/>
              <a:ahLst/>
              <a:cxnLst/>
              <a:rect l="l" t="t" r="r" b="b"/>
              <a:pathLst>
                <a:path h="454660">
                  <a:moveTo>
                    <a:pt x="0" y="454532"/>
                  </a:moveTo>
                  <a:lnTo>
                    <a:pt x="0" y="0"/>
                  </a:lnTo>
                </a:path>
              </a:pathLst>
            </a:custGeom>
            <a:ln w="35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70400" y="1734620"/>
              <a:ext cx="9215755" cy="442595"/>
            </a:xfrm>
            <a:custGeom>
              <a:avLst/>
              <a:gdLst/>
              <a:ahLst/>
              <a:cxnLst/>
              <a:rect l="l" t="t" r="r" b="b"/>
              <a:pathLst>
                <a:path w="9215755" h="442594">
                  <a:moveTo>
                    <a:pt x="0" y="0"/>
                  </a:moveTo>
                  <a:lnTo>
                    <a:pt x="9215565" y="0"/>
                  </a:lnTo>
                </a:path>
                <a:path w="9215755" h="442594">
                  <a:moveTo>
                    <a:pt x="6135749" y="442570"/>
                  </a:moveTo>
                  <a:lnTo>
                    <a:pt x="6660987" y="442570"/>
                  </a:lnTo>
                </a:path>
              </a:pathLst>
            </a:custGeom>
            <a:ln w="119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653489" y="2930757"/>
              <a:ext cx="2745740" cy="0"/>
            </a:xfrm>
            <a:custGeom>
              <a:avLst/>
              <a:gdLst/>
              <a:ahLst/>
              <a:cxnLst/>
              <a:rect l="l" t="t" r="r" b="b"/>
              <a:pathLst>
                <a:path w="2745740">
                  <a:moveTo>
                    <a:pt x="0" y="0"/>
                  </a:moveTo>
                  <a:lnTo>
                    <a:pt x="2745572" y="0"/>
                  </a:lnTo>
                </a:path>
              </a:pathLst>
            </a:custGeom>
            <a:ln w="239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472721" y="3815899"/>
              <a:ext cx="3867785" cy="0"/>
            </a:xfrm>
            <a:custGeom>
              <a:avLst/>
              <a:gdLst/>
              <a:ahLst/>
              <a:cxnLst/>
              <a:rect l="l" t="t" r="r" b="b"/>
              <a:pathLst>
                <a:path w="3867784">
                  <a:moveTo>
                    <a:pt x="0" y="0"/>
                  </a:moveTo>
                  <a:lnTo>
                    <a:pt x="3867671" y="0"/>
                  </a:lnTo>
                </a:path>
              </a:pathLst>
            </a:custGeom>
            <a:ln w="119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472721" y="4713002"/>
              <a:ext cx="3867785" cy="0"/>
            </a:xfrm>
            <a:custGeom>
              <a:avLst/>
              <a:gdLst/>
              <a:ahLst/>
              <a:cxnLst/>
              <a:rect l="l" t="t" r="r" b="b"/>
              <a:pathLst>
                <a:path w="3867784">
                  <a:moveTo>
                    <a:pt x="0" y="0"/>
                  </a:moveTo>
                  <a:lnTo>
                    <a:pt x="3867671" y="0"/>
                  </a:lnTo>
                </a:path>
              </a:pathLst>
            </a:custGeom>
            <a:ln w="358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24424" y="10227195"/>
              <a:ext cx="3653154" cy="0"/>
            </a:xfrm>
            <a:custGeom>
              <a:avLst/>
              <a:gdLst/>
              <a:ahLst/>
              <a:cxnLst/>
              <a:rect l="l" t="t" r="r" b="b"/>
              <a:pathLst>
                <a:path w="3653154">
                  <a:moveTo>
                    <a:pt x="3127560" y="0"/>
                  </a:moveTo>
                  <a:lnTo>
                    <a:pt x="3652799" y="0"/>
                  </a:lnTo>
                </a:path>
                <a:path w="3653154">
                  <a:moveTo>
                    <a:pt x="0" y="0"/>
                  </a:moveTo>
                  <a:lnTo>
                    <a:pt x="644611" y="0"/>
                  </a:lnTo>
                </a:path>
              </a:pathLst>
            </a:custGeom>
            <a:ln w="238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3049048" y="703707"/>
            <a:ext cx="12322175" cy="716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0" b="1" spc="125" dirty="0">
                <a:solidFill>
                  <a:srgbClr val="A55705"/>
                </a:solidFill>
                <a:latin typeface="Arial"/>
                <a:cs typeface="Arial"/>
              </a:rPr>
              <a:t>NYUNNGAKU</a:t>
            </a:r>
            <a:r>
              <a:rPr sz="4500" b="1" spc="375" dirty="0">
                <a:solidFill>
                  <a:srgbClr val="A55705"/>
                </a:solidFill>
                <a:latin typeface="Arial"/>
                <a:cs typeface="Arial"/>
              </a:rPr>
              <a:t> </a:t>
            </a:r>
            <a:r>
              <a:rPr sz="4500" b="1" spc="80" dirty="0">
                <a:solidFill>
                  <a:srgbClr val="A55705"/>
                </a:solidFill>
                <a:latin typeface="Arial"/>
                <a:cs typeface="Arial"/>
              </a:rPr>
              <a:t>ABORIGINAL</a:t>
            </a:r>
            <a:r>
              <a:rPr sz="4500" b="1" spc="-5" dirty="0">
                <a:solidFill>
                  <a:srgbClr val="A55705"/>
                </a:solidFill>
                <a:latin typeface="Arial"/>
                <a:cs typeface="Arial"/>
              </a:rPr>
              <a:t> </a:t>
            </a:r>
            <a:r>
              <a:rPr sz="4500" b="1" spc="-10" dirty="0">
                <a:solidFill>
                  <a:srgbClr val="A55705"/>
                </a:solidFill>
                <a:latin typeface="Arial"/>
                <a:cs typeface="Arial"/>
              </a:rPr>
              <a:t>CORPORATION</a:t>
            </a:r>
            <a:endParaRPr sz="4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56864" y="2251364"/>
            <a:ext cx="3874770" cy="143256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sz="2750" spc="70" dirty="0">
                <a:solidFill>
                  <a:srgbClr val="4D310F"/>
                </a:solidFill>
                <a:latin typeface="Arial"/>
                <a:cs typeface="Arial"/>
              </a:rPr>
              <a:t>DIRECTOR/FOUNDER</a:t>
            </a:r>
            <a:endParaRPr sz="2750">
              <a:latin typeface="Arial"/>
              <a:cs typeface="Arial"/>
            </a:endParaRPr>
          </a:p>
          <a:p>
            <a:pPr marR="86360" algn="ctr">
              <a:lnSpc>
                <a:spcPct val="100000"/>
              </a:lnSpc>
              <a:spcBef>
                <a:spcPts val="365"/>
              </a:spcBef>
            </a:pPr>
            <a:r>
              <a:rPr sz="2950" spc="150" dirty="0">
                <a:solidFill>
                  <a:srgbClr val="4D310F"/>
                </a:solidFill>
                <a:latin typeface="Arial"/>
                <a:cs typeface="Arial"/>
              </a:rPr>
              <a:t>COLLEEN</a:t>
            </a:r>
            <a:r>
              <a:rPr sz="2950" spc="165" dirty="0">
                <a:solidFill>
                  <a:srgbClr val="4D310F"/>
                </a:solidFill>
                <a:latin typeface="Arial"/>
                <a:cs typeface="Arial"/>
              </a:rPr>
              <a:t> </a:t>
            </a:r>
            <a:r>
              <a:rPr sz="2900" b="1" spc="75" dirty="0">
                <a:solidFill>
                  <a:srgbClr val="4D310F"/>
                </a:solidFill>
                <a:latin typeface="Arial"/>
                <a:cs typeface="Arial"/>
              </a:rPr>
              <a:t>BERRY</a:t>
            </a:r>
            <a:endParaRPr sz="2900">
              <a:latin typeface="Arial"/>
              <a:cs typeface="Arial"/>
            </a:endParaRPr>
          </a:p>
          <a:p>
            <a:pPr marR="222250" algn="ctr">
              <a:lnSpc>
                <a:spcPct val="100000"/>
              </a:lnSpc>
              <a:spcBef>
                <a:spcPts val="235"/>
              </a:spcBef>
            </a:pPr>
            <a:r>
              <a:rPr sz="2750" spc="140" dirty="0">
                <a:solidFill>
                  <a:srgbClr val="4D310F"/>
                </a:solidFill>
                <a:latin typeface="Arial"/>
                <a:cs typeface="Arial"/>
              </a:rPr>
              <a:t>CFO</a:t>
            </a:r>
            <a:endParaRPr sz="2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799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10286999"/>
                  </a:lnTo>
                  <a:close/>
                </a:path>
              </a:pathLst>
            </a:custGeom>
            <a:solidFill>
              <a:srgbClr val="000000">
                <a:alpha val="4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74237" y="3212917"/>
              <a:ext cx="6213762" cy="707408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2108" y="3362546"/>
              <a:ext cx="8286749" cy="69244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012950"/>
              <a:ext cx="7073898" cy="727404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16565" y="2541640"/>
            <a:ext cx="4043679" cy="932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950" spc="-1250" dirty="0">
                <a:solidFill>
                  <a:srgbClr val="FFFFFF"/>
                </a:solidFill>
                <a:latin typeface="Calibri"/>
                <a:cs typeface="Calibri"/>
              </a:rPr>
              <a:t>GERALDINE</a:t>
            </a:r>
            <a:r>
              <a:rPr sz="5950" spc="-6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950" spc="-1515" dirty="0">
                <a:solidFill>
                  <a:srgbClr val="FFFFFF"/>
                </a:solidFill>
                <a:latin typeface="Calibri"/>
                <a:cs typeface="Calibri"/>
              </a:rPr>
              <a:t>HOGARTH</a:t>
            </a:r>
            <a:endParaRPr sz="59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76096" y="2496253"/>
            <a:ext cx="3008630" cy="932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950" spc="-1275" dirty="0">
                <a:solidFill>
                  <a:srgbClr val="FFFFFF"/>
                </a:solidFill>
                <a:latin typeface="Calibri"/>
                <a:cs typeface="Calibri"/>
              </a:rPr>
              <a:t>COLLEEN</a:t>
            </a:r>
            <a:r>
              <a:rPr sz="5950" spc="-6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950" spc="-1170" dirty="0">
                <a:solidFill>
                  <a:srgbClr val="FFFFFF"/>
                </a:solidFill>
                <a:latin typeface="Calibri"/>
                <a:cs typeface="Calibri"/>
              </a:rPr>
              <a:t>BERRY</a:t>
            </a:r>
            <a:endParaRPr sz="59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871139" y="2496253"/>
            <a:ext cx="3169920" cy="932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950" spc="-919" dirty="0">
                <a:solidFill>
                  <a:srgbClr val="FFFFFF"/>
                </a:solidFill>
                <a:latin typeface="Calibri"/>
                <a:cs typeface="Calibri"/>
              </a:rPr>
              <a:t>VICKI</a:t>
            </a:r>
            <a:r>
              <a:rPr sz="5950" spc="-6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950" spc="-1325" dirty="0">
                <a:solidFill>
                  <a:srgbClr val="FFFFFF"/>
                </a:solidFill>
                <a:latin typeface="Calibri"/>
                <a:cs typeface="Calibri"/>
              </a:rPr>
              <a:t>ABDULLAH</a:t>
            </a:r>
            <a:endParaRPr sz="5950">
              <a:latin typeface="Calibri"/>
              <a:cs typeface="Calibri"/>
            </a:endParaRPr>
          </a:p>
        </p:txBody>
      </p:sp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xfrm>
            <a:off x="6546580" y="-144416"/>
            <a:ext cx="5175885" cy="184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950" spc="-3235" dirty="0"/>
              <a:t>OUR</a:t>
            </a:r>
            <a:r>
              <a:rPr sz="11950" spc="-1335" dirty="0"/>
              <a:t> </a:t>
            </a:r>
            <a:r>
              <a:rPr sz="11950" spc="-2360" dirty="0"/>
              <a:t>LEADERS</a:t>
            </a:r>
            <a:endParaRPr sz="1195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366</Words>
  <Application>Microsoft Office PowerPoint</Application>
  <PresentationFormat>Custom</PresentationFormat>
  <Paragraphs>60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Arial</vt:lpstr>
      <vt:lpstr>Calibri</vt:lpstr>
      <vt:lpstr>Times New Roman</vt:lpstr>
      <vt:lpstr>Office Theme</vt:lpstr>
      <vt:lpstr>PowerPoint Presentation</vt:lpstr>
      <vt:lpstr>NYUNNGAKU</vt:lpstr>
      <vt:lpstr>Cultural Launch Presentation</vt:lpstr>
      <vt:lpstr>PowerPoint Presentation</vt:lpstr>
      <vt:lpstr>PowerPoint Presentation</vt:lpstr>
      <vt:lpstr>PowerPoint Presentation</vt:lpstr>
      <vt:lpstr>NYUNNGAKU ABORIGINAL CORPORATION</vt:lpstr>
      <vt:lpstr>PowerPoint Presentation</vt:lpstr>
      <vt:lpstr>OUR LEADERS</vt:lpstr>
      <vt:lpstr>PowerPoint Presentation</vt:lpstr>
      <vt:lpstr>PowerPoint Presentation</vt:lpstr>
      <vt:lpstr>PowerPoint Presentation</vt:lpstr>
      <vt:lpstr>Aboriginal Family Safety Strategy</vt:lpstr>
      <vt:lpstr>PowerPoint Presentation</vt:lpstr>
      <vt:lpstr>PowerPoint Presentation</vt:lpstr>
      <vt:lpstr>Education - Community</vt:lpstr>
      <vt:lpstr>Native Nursery Project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Nyunngaku</dc:title>
  <dc:creator>T Mcilroy</dc:creator>
  <cp:keywords>DAHGnEGF5dk,BAG359obR6Y,0</cp:keywords>
  <cp:lastModifiedBy>Shannon Watene</cp:lastModifiedBy>
  <cp:revision>1</cp:revision>
  <dcterms:created xsi:type="dcterms:W3CDTF">2026-05-19T00:18:18Z</dcterms:created>
  <dcterms:modified xsi:type="dcterms:W3CDTF">2026-05-19T00:28:13Z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2026-04-21T00:00:00Z</vt:filetime>
  </property>
  <property fmtid="{D5CDD505-2E9C-101B-9397-08002B2CF9AE}" pid="3" name="Creator">
    <vt:lpwstr>Canva</vt:lpwstr>
  </property>
  <property fmtid="{D5CDD505-2E9C-101B-9397-08002B2CF9AE}" pid="4" name="LastSaved">
    <vt:filetime>2026-05-19T00:00:00Z</vt:filetime>
  </property>
  <property fmtid="{D5CDD505-2E9C-101B-9397-08002B2CF9AE}" pid="5" name="Producer">
    <vt:lpwstr>Canva</vt:lpwstr>
  </property>
</Properties>
</file>